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8"/>
  </p:notesMasterIdLst>
  <p:sldIdLst>
    <p:sldId id="256" r:id="rId2"/>
    <p:sldId id="257" r:id="rId3"/>
    <p:sldId id="259" r:id="rId4"/>
    <p:sldId id="258" r:id="rId5"/>
    <p:sldId id="281" r:id="rId6"/>
    <p:sldId id="260" r:id="rId7"/>
    <p:sldId id="282" r:id="rId8"/>
    <p:sldId id="262" r:id="rId9"/>
    <p:sldId id="283" r:id="rId10"/>
    <p:sldId id="284" r:id="rId11"/>
    <p:sldId id="285" r:id="rId12"/>
    <p:sldId id="286" r:id="rId13"/>
    <p:sldId id="287" r:id="rId14"/>
    <p:sldId id="288" r:id="rId15"/>
    <p:sldId id="263" r:id="rId16"/>
    <p:sldId id="289" r:id="rId17"/>
    <p:sldId id="290" r:id="rId18"/>
    <p:sldId id="291" r:id="rId19"/>
    <p:sldId id="292" r:id="rId20"/>
    <p:sldId id="264" r:id="rId21"/>
    <p:sldId id="293" r:id="rId22"/>
    <p:sldId id="294" r:id="rId23"/>
    <p:sldId id="295" r:id="rId24"/>
    <p:sldId id="261" r:id="rId25"/>
    <p:sldId id="265" r:id="rId26"/>
    <p:sldId id="266" r:id="rId27"/>
    <p:sldId id="267" r:id="rId28"/>
    <p:sldId id="268" r:id="rId29"/>
    <p:sldId id="269" r:id="rId30"/>
    <p:sldId id="270" r:id="rId31"/>
    <p:sldId id="271" r:id="rId32"/>
    <p:sldId id="272" r:id="rId33"/>
    <p:sldId id="273" r:id="rId34"/>
    <p:sldId id="274" r:id="rId35"/>
    <p:sldId id="275" r:id="rId36"/>
    <p:sldId id="277" r:id="rId37"/>
    <p:sldId id="276" r:id="rId38"/>
    <p:sldId id="296" r:id="rId39"/>
    <p:sldId id="297" r:id="rId40"/>
    <p:sldId id="298" r:id="rId41"/>
    <p:sldId id="299" r:id="rId42"/>
    <p:sldId id="300" r:id="rId43"/>
    <p:sldId id="278" r:id="rId44"/>
    <p:sldId id="301" r:id="rId45"/>
    <p:sldId id="279" r:id="rId46"/>
    <p:sldId id="280" r:id="rId4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57291125" initials="5"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40" autoAdjust="0"/>
  </p:normalViewPr>
  <p:slideViewPr>
    <p:cSldViewPr>
      <p:cViewPr>
        <p:scale>
          <a:sx n="36" d="100"/>
          <a:sy n="36" d="100"/>
        </p:scale>
        <p:origin x="-149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E28E71-AFB3-4F88-A843-2149C293A412}" type="datetimeFigureOut">
              <a:rPr lang="es-MX" smtClean="0"/>
              <a:pPr/>
              <a:t>12/03/2012</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63A383-2DDD-4B32-B2B5-20C4D3083C05}" type="slidenum">
              <a:rPr lang="es-MX" smtClean="0"/>
              <a:pPr/>
              <a:t>‹Nº›</a:t>
            </a:fld>
            <a:endParaRPr lang="es-MX"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smtClean="0"/>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14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16" name="15 Marcador de número de diapositiva"/>
          <p:cNvSpPr>
            <a:spLocks noGrp="1"/>
          </p:cNvSpPr>
          <p:nvPr>
            <p:ph type="sldNum" sz="quarter" idx="11"/>
          </p:nvPr>
        </p:nvSpPr>
        <p:spPr/>
        <p:txBody>
          <a:bodyPr/>
          <a:lstStyle/>
          <a:p>
            <a:fld id="{38C8BE8E-9279-4C74-8C8E-25747A164123}" type="slidenum">
              <a:rPr lang="es-MX" smtClean="0"/>
              <a:pPr/>
              <a:t>‹Nº›</a:t>
            </a:fld>
            <a:endParaRPr lang="es-MX" dirty="0"/>
          </a:p>
        </p:txBody>
      </p:sp>
      <p:sp>
        <p:nvSpPr>
          <p:cNvPr id="17" name="16 Marcador de pie de página"/>
          <p:cNvSpPr>
            <a:spLocks noGrp="1"/>
          </p:cNvSpPr>
          <p:nvPr>
            <p:ph type="ftr" sz="quarter" idx="12"/>
          </p:nvPr>
        </p:nvSpPr>
        <p:spPr/>
        <p:txBody>
          <a:bodyPr/>
          <a:lstStyle/>
          <a:p>
            <a:endParaRPr lang="es-MX" dirty="0"/>
          </a:p>
        </p:txBody>
      </p:sp>
    </p:spTree>
  </p:cSld>
  <p:clrMapOvr>
    <a:masterClrMapping/>
  </p:clrMapOvr>
  <p:transition spd="slow">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Tree>
  </p:cSld>
  <p:clrMapOvr>
    <a:masterClrMapping/>
  </p:clrMapOvr>
  <p:transition spd="slow">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Tree>
  </p:cSld>
  <p:clrMapOvr>
    <a:masterClrMapping/>
  </p:clrMapOvr>
  <p:transition spd="slow">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4" name="13 Marcador de fecha"/>
          <p:cNvSpPr>
            <a:spLocks noGrp="1"/>
          </p:cNvSpPr>
          <p:nvPr>
            <p:ph type="dt" sz="half" idx="14"/>
          </p:nvPr>
        </p:nvSpPr>
        <p:spPr/>
        <p:txBody>
          <a:bodyPr/>
          <a:lstStyle/>
          <a:p>
            <a:fld id="{B28A5C62-07D5-4998-8380-B54FFDF8AC9C}" type="datetimeFigureOut">
              <a:rPr lang="es-MX" smtClean="0"/>
              <a:pPr/>
              <a:t>12/03/2012</a:t>
            </a:fld>
            <a:endParaRPr lang="es-MX" dirty="0"/>
          </a:p>
        </p:txBody>
      </p:sp>
      <p:sp>
        <p:nvSpPr>
          <p:cNvPr id="15" name="14 Marcador de número de diapositiva"/>
          <p:cNvSpPr>
            <a:spLocks noGrp="1"/>
          </p:cNvSpPr>
          <p:nvPr>
            <p:ph type="sldNum" sz="quarter" idx="15"/>
          </p:nvPr>
        </p:nvSpPr>
        <p:spPr/>
        <p:txBody>
          <a:bodyPr/>
          <a:lstStyle>
            <a:lvl1pPr algn="ctr">
              <a:defRPr/>
            </a:lvl1pPr>
          </a:lstStyle>
          <a:p>
            <a:fld id="{38C8BE8E-9279-4C74-8C8E-25747A164123}" type="slidenum">
              <a:rPr lang="es-MX" smtClean="0"/>
              <a:pPr/>
              <a:t>‹Nº›</a:t>
            </a:fld>
            <a:endParaRPr lang="es-MX" dirty="0"/>
          </a:p>
        </p:txBody>
      </p:sp>
      <p:sp>
        <p:nvSpPr>
          <p:cNvPr id="16" name="15 Marcador de pie de página"/>
          <p:cNvSpPr>
            <a:spLocks noGrp="1"/>
          </p:cNvSpPr>
          <p:nvPr>
            <p:ph type="ftr" sz="quarter" idx="16"/>
          </p:nvPr>
        </p:nvSpPr>
        <p:spPr/>
        <p:txBody>
          <a:bodyPr/>
          <a:lstStyle/>
          <a:p>
            <a:endParaRPr lang="es-MX" dirty="0"/>
          </a:p>
        </p:txBody>
      </p:sp>
      <p:sp>
        <p:nvSpPr>
          <p:cNvPr id="17" name="16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transition spd="slow">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transition spd="slow">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7" name="6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smtClean="0"/>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Tree>
  </p:cSld>
  <p:clrMapOvr>
    <a:masterClrMapping/>
  </p:clrMapOvr>
  <p:transition spd="slow">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38C8BE8E-9279-4C74-8C8E-25747A164123}" type="slidenum">
              <a:rPr lang="es-MX" smtClean="0"/>
              <a:pPr/>
              <a:t>‹Nº›</a:t>
            </a:fld>
            <a:endParaRPr lang="es-MX" dirty="0"/>
          </a:p>
        </p:txBody>
      </p:sp>
    </p:spTree>
  </p:cSld>
  <p:clrMapOvr>
    <a:masterClrMapping/>
  </p:clrMapOvr>
  <p:transition spd="slow">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8" name="7 Marcador de fecha"/>
          <p:cNvSpPr>
            <a:spLocks noGrp="1"/>
          </p:cNvSpPr>
          <p:nvPr>
            <p:ph type="dt" sz="half" idx="14"/>
          </p:nvPr>
        </p:nvSpPr>
        <p:spPr/>
        <p:txBody>
          <a:bodyPr/>
          <a:lstStyle/>
          <a:p>
            <a:fld id="{B28A5C62-07D5-4998-8380-B54FFDF8AC9C}" type="datetimeFigureOut">
              <a:rPr lang="es-MX" smtClean="0"/>
              <a:pPr/>
              <a:t>12/03/2012</a:t>
            </a:fld>
            <a:endParaRPr lang="es-MX" dirty="0"/>
          </a:p>
        </p:txBody>
      </p:sp>
      <p:sp>
        <p:nvSpPr>
          <p:cNvPr id="9" name="8 Marcador de número de diapositiva"/>
          <p:cNvSpPr>
            <a:spLocks noGrp="1"/>
          </p:cNvSpPr>
          <p:nvPr>
            <p:ph type="sldNum" sz="quarter" idx="15"/>
          </p:nvPr>
        </p:nvSpPr>
        <p:spPr/>
        <p:txBody>
          <a:bodyPr/>
          <a:lstStyle/>
          <a:p>
            <a:fld id="{38C8BE8E-9279-4C74-8C8E-25747A164123}" type="slidenum">
              <a:rPr lang="es-MX" smtClean="0"/>
              <a:pPr/>
              <a:t>‹Nº›</a:t>
            </a:fld>
            <a:endParaRPr lang="es-MX" dirty="0"/>
          </a:p>
        </p:txBody>
      </p:sp>
      <p:sp>
        <p:nvSpPr>
          <p:cNvPr id="10" name="9 Marcador de pie de página"/>
          <p:cNvSpPr>
            <a:spLocks noGrp="1"/>
          </p:cNvSpPr>
          <p:nvPr>
            <p:ph type="ftr" sz="quarter" idx="16"/>
          </p:nvPr>
        </p:nvSpPr>
        <p:spPr/>
        <p:txBody>
          <a:bodyPr/>
          <a:lstStyle/>
          <a:p>
            <a:endParaRPr lang="es-MX" dirty="0"/>
          </a:p>
        </p:txBody>
      </p:sp>
    </p:spTree>
  </p:cSld>
  <p:clrMapOvr>
    <a:masterClrMapping/>
  </p:clrMapOvr>
  <p:transition spd="slow">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p:txBody>
          <a:bodyPr/>
          <a:lstStyle/>
          <a:p>
            <a:fld id="{B28A5C62-07D5-4998-8380-B54FFDF8AC9C}" type="datetimeFigureOut">
              <a:rPr lang="es-MX" smtClean="0"/>
              <a:pPr/>
              <a:t>12/03/2012</a:t>
            </a:fld>
            <a:endParaRPr lang="es-MX" dirty="0"/>
          </a:p>
        </p:txBody>
      </p:sp>
      <p:sp>
        <p:nvSpPr>
          <p:cNvPr id="9" name="8 Marcador de número de diapositiva"/>
          <p:cNvSpPr>
            <a:spLocks noGrp="1"/>
          </p:cNvSpPr>
          <p:nvPr>
            <p:ph type="sldNum" sz="quarter" idx="11"/>
          </p:nvPr>
        </p:nvSpPr>
        <p:spPr/>
        <p:txBody>
          <a:bodyPr/>
          <a:lstStyle/>
          <a:p>
            <a:fld id="{38C8BE8E-9279-4C74-8C8E-25747A164123}" type="slidenum">
              <a:rPr lang="es-MX" smtClean="0"/>
              <a:pPr/>
              <a:t>‹Nº›</a:t>
            </a:fld>
            <a:endParaRPr lang="es-MX" dirty="0"/>
          </a:p>
        </p:txBody>
      </p:sp>
      <p:sp>
        <p:nvSpPr>
          <p:cNvPr id="10" name="9 Marcador de pie de página"/>
          <p:cNvSpPr>
            <a:spLocks noGrp="1"/>
          </p:cNvSpPr>
          <p:nvPr>
            <p:ph type="ftr" sz="quarter" idx="12"/>
          </p:nvPr>
        </p:nvSpPr>
        <p:spPr/>
        <p:txBody>
          <a:bodyPr/>
          <a:lstStyle/>
          <a:p>
            <a:endParaRPr lang="es-MX" dirty="0"/>
          </a:p>
        </p:txBody>
      </p:sp>
    </p:spTree>
  </p:cSld>
  <p:clrMapOvr>
    <a:masterClrMapping/>
  </p:clrMapOvr>
  <p:transition spd="slow">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28A5C62-07D5-4998-8380-B54FFDF8AC9C}" type="datetimeFigureOut">
              <a:rPr lang="es-MX" smtClean="0"/>
              <a:pPr/>
              <a:t>12/03/2012</a:t>
            </a:fld>
            <a:endParaRPr lang="es-MX" dirty="0"/>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MX" dirty="0"/>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8C8BE8E-9279-4C74-8C8E-25747A164123}" type="slidenum">
              <a:rPr lang="es-MX" smtClean="0"/>
              <a:pPr/>
              <a:t>‹Nº›</a:t>
            </a:fld>
            <a:endParaRPr lang="es-MX" dirty="0"/>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smtClean="0"/>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dissolve/>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539552" y="1916832"/>
            <a:ext cx="7772400" cy="2304455"/>
          </a:xfrm>
        </p:spPr>
        <p:txBody>
          <a:bodyPr>
            <a:normAutofit fontScale="90000"/>
          </a:bodyPr>
          <a:lstStyle/>
          <a:p>
            <a:pPr algn="ctr"/>
            <a:r>
              <a:rPr lang="es-MX" sz="8000" b="1"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AR DARLING" pitchFamily="2" charset="0"/>
              </a:rPr>
              <a:t>“FIGURAS DE PENSAMIENTO”</a:t>
            </a:r>
            <a:endParaRPr lang="es-MX" sz="8000" b="1"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AR DARLING" pitchFamily="2" charset="0"/>
            </a:endParaRPr>
          </a:p>
        </p:txBody>
      </p:sp>
    </p:spTree>
  </p:cSld>
  <p:clrMapOvr>
    <a:masterClrMapping/>
  </p:clrMapOvr>
  <p:transition spd="slow">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404664"/>
            <a:ext cx="9540552" cy="769441"/>
          </a:xfrm>
          <a:prstGeom prst="rect">
            <a:avLst/>
          </a:prstGeom>
          <a:noFill/>
        </p:spPr>
        <p:txBody>
          <a:bodyPr wrap="square" rtlCol="0">
            <a:spAutoFit/>
          </a:bodyPr>
          <a:lstStyle/>
          <a:p>
            <a:r>
              <a:rPr lang="es-MX" sz="4400" b="1" dirty="0" smtClean="0">
                <a:latin typeface="AR DARLING" pitchFamily="2" charset="0"/>
              </a:rPr>
              <a:t>EJEMPLO DE RETRATO:</a:t>
            </a:r>
            <a:endParaRPr lang="es-MX" sz="4400" b="1" dirty="0">
              <a:latin typeface="AR DARLING" pitchFamily="2" charset="0"/>
            </a:endParaRPr>
          </a:p>
        </p:txBody>
      </p:sp>
      <p:sp>
        <p:nvSpPr>
          <p:cNvPr id="3" name="2 Pergamino horizontal"/>
          <p:cNvSpPr/>
          <p:nvPr/>
        </p:nvSpPr>
        <p:spPr>
          <a:xfrm>
            <a:off x="323528" y="548680"/>
            <a:ext cx="8424936" cy="6309320"/>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Este que veis aquí, de rostro aguileño, de cabello castaño, frente lisa y desembarazada, de ojos alegres y de nariz corva, aunque bien proporcionada; las barbas de plata, que no ha veinte años que fueron de oro, los bigotes grandes, la boca pequeña, los dientes no crecidos,... </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323528" y="0"/>
            <a:ext cx="8496944" cy="6858000"/>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porque no tiene si no seis, y esos mal acondicionados y peor puestos, porque no tienen correspondencia los unos con los otros; el cuerpo entre dos extremos, ni grande ni pequeño; la color viva, antes blanca que morena; algo cargado de espaldas y no muy ligero de pies; este, digo, que es el rostro del autor de La Galatea y Don Quijote de la Mancha,…</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395536" y="0"/>
            <a:ext cx="8352928" cy="6858000"/>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y del que hizo el Viaje a Parnaso, a imitacion del de Cesar Caporal Perusino, y otras obras que andan por ahí decarriadas, y, quiza, sin el nombre de su dueño, llamase comunmente Miguel de Cervantes Saavedra, fue soldado muchos años, y cinco y medio cautivo, donde aprendio a tener paciencia en las adversidades…</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251520" y="0"/>
            <a:ext cx="8640960" cy="6858000"/>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perdio en la batalla naval de Lepanto la mano izquierda de un arcabuzazo, herida que, aunque parece fea, el la tiene por hermosa, por haberla cobrado en la mas memorable y alta ocasión que vieron los pasados siglos, ni esperan ver los venideros, militando debajo del hijo del Rayo de la guerra, Carlos Quinto.             Cervantes    </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259632" y="404664"/>
            <a:ext cx="5904656" cy="923330"/>
          </a:xfrm>
          <a:prstGeom prst="rect">
            <a:avLst/>
          </a:prstGeom>
          <a:noFill/>
        </p:spPr>
        <p:txBody>
          <a:bodyPr wrap="square" rtlCol="0">
            <a:spAutoFit/>
          </a:bodyPr>
          <a:lstStyle/>
          <a:p>
            <a:pPr algn="ctr"/>
            <a:r>
              <a:rPr lang="es-MX" sz="5400" b="1" dirty="0" smtClean="0">
                <a:latin typeface="AR DARLING" pitchFamily="2" charset="0"/>
              </a:rPr>
              <a:t>EL CARÁCTER.</a:t>
            </a:r>
            <a:endParaRPr lang="es-MX" sz="5400" b="1" dirty="0">
              <a:latin typeface="AR DARLING" pitchFamily="2" charset="0"/>
            </a:endParaRPr>
          </a:p>
        </p:txBody>
      </p:sp>
      <p:sp>
        <p:nvSpPr>
          <p:cNvPr id="3" name="2 Flecha abajo"/>
          <p:cNvSpPr/>
          <p:nvPr/>
        </p:nvSpPr>
        <p:spPr>
          <a:xfrm>
            <a:off x="3563888" y="1484784"/>
            <a:ext cx="1296144" cy="180020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835696" y="3441680"/>
            <a:ext cx="5256584" cy="3416320"/>
          </a:xfrm>
          <a:prstGeom prst="rect">
            <a:avLst/>
          </a:prstGeom>
          <a:noFill/>
        </p:spPr>
        <p:txBody>
          <a:bodyPr wrap="square" rtlCol="0">
            <a:spAutoFit/>
          </a:bodyPr>
          <a:lstStyle/>
          <a:p>
            <a:pPr algn="ctr"/>
            <a:r>
              <a:rPr lang="es-MX" sz="5400" b="1" dirty="0" smtClean="0">
                <a:latin typeface="Comic Sans MS" pitchFamily="66" charset="0"/>
              </a:rPr>
              <a:t>Descripcion de un tipo social o de una colectividad.</a:t>
            </a:r>
            <a:endParaRPr lang="es-MX" dirty="0"/>
          </a:p>
        </p:txBody>
      </p:sp>
    </p:spTree>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0" y="0"/>
            <a:ext cx="9549134" cy="923330"/>
          </a:xfrm>
          <a:prstGeom prst="rect">
            <a:avLst/>
          </a:prstGeom>
          <a:noFill/>
        </p:spPr>
        <p:txBody>
          <a:bodyPr wrap="square" rtlCol="0">
            <a:spAutoFit/>
          </a:bodyPr>
          <a:lstStyle/>
          <a:p>
            <a:r>
              <a:rPr lang="es-MX" sz="5400" b="1" dirty="0" smtClean="0">
                <a:latin typeface="AR DARLING" pitchFamily="2" charset="0"/>
              </a:rPr>
              <a:t>EJEMPLO DE CARÁCTER:</a:t>
            </a:r>
            <a:endParaRPr lang="es-MX" sz="5400" b="1" dirty="0">
              <a:latin typeface="AR DARLING" pitchFamily="2" charset="0"/>
            </a:endParaRPr>
          </a:p>
        </p:txBody>
      </p:sp>
      <p:sp>
        <p:nvSpPr>
          <p:cNvPr id="4" name="3 Pergamino horizontal"/>
          <p:cNvSpPr/>
          <p:nvPr/>
        </p:nvSpPr>
        <p:spPr>
          <a:xfrm>
            <a:off x="395536" y="908720"/>
            <a:ext cx="8208912" cy="5688632"/>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600" b="1" dirty="0" smtClean="0">
                <a:latin typeface="Comic Sans MS" pitchFamily="66" charset="0"/>
              </a:rPr>
              <a:t>Ella es golosa, chismosa, respondona y alza el grito; pues, ¿Dónde has de hallar criada que cumpla mejor su oficio?</a:t>
            </a:r>
          </a:p>
          <a:p>
            <a:pPr algn="ctr"/>
            <a:endParaRPr lang="es-MX" sz="3600" b="1" dirty="0">
              <a:latin typeface="Comic Sans MS" pitchFamily="66" charset="0"/>
            </a:endParaRPr>
          </a:p>
          <a:p>
            <a:pPr algn="r"/>
            <a:r>
              <a:rPr lang="es-MX" sz="3600" b="1" dirty="0" smtClean="0">
                <a:latin typeface="Comic Sans MS" pitchFamily="66" charset="0"/>
              </a:rPr>
              <a:t>Moreto.</a:t>
            </a:r>
            <a:endParaRPr lang="es-MX" sz="36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19672" y="404664"/>
            <a:ext cx="5256584" cy="923330"/>
          </a:xfrm>
          <a:prstGeom prst="rect">
            <a:avLst/>
          </a:prstGeom>
          <a:noFill/>
        </p:spPr>
        <p:txBody>
          <a:bodyPr wrap="square" rtlCol="0">
            <a:spAutoFit/>
          </a:bodyPr>
          <a:lstStyle/>
          <a:p>
            <a:pPr algn="ctr"/>
            <a:r>
              <a:rPr lang="es-MX" sz="5400" b="1" dirty="0" smtClean="0">
                <a:latin typeface="AR DARLING" pitchFamily="2" charset="0"/>
              </a:rPr>
              <a:t>EL PARALELO</a:t>
            </a:r>
            <a:r>
              <a:rPr lang="es-MX" dirty="0" smtClean="0"/>
              <a:t>.</a:t>
            </a:r>
            <a:endParaRPr lang="es-MX" dirty="0"/>
          </a:p>
        </p:txBody>
      </p:sp>
      <p:sp>
        <p:nvSpPr>
          <p:cNvPr id="3" name="2 Flecha abajo"/>
          <p:cNvSpPr/>
          <p:nvPr/>
        </p:nvSpPr>
        <p:spPr>
          <a:xfrm>
            <a:off x="3635896" y="1412776"/>
            <a:ext cx="1296144" cy="180020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5" name="4 CuadroTexto"/>
          <p:cNvSpPr txBox="1"/>
          <p:nvPr/>
        </p:nvSpPr>
        <p:spPr>
          <a:xfrm>
            <a:off x="1835696" y="3212976"/>
            <a:ext cx="5184576" cy="3416320"/>
          </a:xfrm>
          <a:prstGeom prst="rect">
            <a:avLst/>
          </a:prstGeom>
          <a:noFill/>
        </p:spPr>
        <p:txBody>
          <a:bodyPr wrap="square" rtlCol="0">
            <a:spAutoFit/>
          </a:bodyPr>
          <a:lstStyle/>
          <a:p>
            <a:pPr algn="ctr"/>
            <a:r>
              <a:rPr lang="es-MX" sz="5400" b="1" dirty="0" smtClean="0">
                <a:latin typeface="Comic Sans MS" pitchFamily="66" charset="0"/>
              </a:rPr>
              <a:t>Descripcion comparativa de dos individuos</a:t>
            </a:r>
            <a:r>
              <a:rPr lang="es-MX" dirty="0" smtClean="0"/>
              <a:t>.</a:t>
            </a:r>
            <a:endParaRPr lang="es-MX" dirty="0"/>
          </a:p>
        </p:txBody>
      </p:sp>
    </p:spTree>
  </p:cSld>
  <p:clrMapOvr>
    <a:masterClrMapping/>
  </p:clrMapOvr>
  <p:transition spd="slow">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8676456" cy="830997"/>
          </a:xfrm>
          <a:prstGeom prst="rect">
            <a:avLst/>
          </a:prstGeom>
          <a:noFill/>
        </p:spPr>
        <p:txBody>
          <a:bodyPr wrap="square" rtlCol="0">
            <a:spAutoFit/>
          </a:bodyPr>
          <a:lstStyle/>
          <a:p>
            <a:r>
              <a:rPr lang="es-MX" sz="4800" b="1" dirty="0" smtClean="0">
                <a:latin typeface="AR DARLING" pitchFamily="2" charset="0"/>
              </a:rPr>
              <a:t>EJEMPLO DE PARALELO:</a:t>
            </a:r>
            <a:endParaRPr lang="es-MX" dirty="0"/>
          </a:p>
        </p:txBody>
      </p:sp>
      <p:sp>
        <p:nvSpPr>
          <p:cNvPr id="3" name="2 Pergamino horizontal"/>
          <p:cNvSpPr/>
          <p:nvPr/>
        </p:nvSpPr>
        <p:spPr>
          <a:xfrm>
            <a:off x="323528" y="0"/>
            <a:ext cx="8424936" cy="6858000"/>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Al mismo tiempo que Lucas salia del pueblo, entraba en Magdalena, rebosando en juventud y alegria, adorada de sus padres y bendecida de las gentes. Osmunda, por el contrario, era marchita y huraña, mal vista de propios y olvidada de extraños;…</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467544" y="0"/>
            <a:ext cx="8208912" cy="6858000"/>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t>la hija de Roman  era rica y vivia en casa  firme, comoda, limpia y blanqueda, y tenia para recreo un piano en la sala y muchas flores en el jardin; la hija de Pelayo era casi pobre, vivaia sobre carcomidos tableros, entre cuatro paredes sucias y agrietadas, y por toda distraccion tenia la hiel de soledades y el despego de don Lope.                                            Pereda</a:t>
            </a:r>
            <a:endParaRPr lang="es-MX" dirty="0"/>
          </a:p>
        </p:txBody>
      </p:sp>
    </p:spTree>
  </p:cSld>
  <p:clrMapOvr>
    <a:masterClrMapping/>
  </p:clrMapOvr>
  <p:transition spd="slow">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87624" y="332656"/>
            <a:ext cx="6984776" cy="923330"/>
          </a:xfrm>
          <a:prstGeom prst="rect">
            <a:avLst/>
          </a:prstGeom>
          <a:noFill/>
        </p:spPr>
        <p:txBody>
          <a:bodyPr wrap="square" rtlCol="0">
            <a:spAutoFit/>
          </a:bodyPr>
          <a:lstStyle/>
          <a:p>
            <a:pPr algn="ctr"/>
            <a:r>
              <a:rPr lang="es-MX" sz="5400" b="1" dirty="0" smtClean="0">
                <a:latin typeface="AR DARLING" pitchFamily="2" charset="0"/>
              </a:rPr>
              <a:t>LA CRONOGRAFIA.</a:t>
            </a:r>
            <a:endParaRPr lang="es-MX" sz="5400" b="1" dirty="0">
              <a:latin typeface="AR DARLING" pitchFamily="2" charset="0"/>
            </a:endParaRPr>
          </a:p>
        </p:txBody>
      </p:sp>
      <p:sp>
        <p:nvSpPr>
          <p:cNvPr id="3" name="2 CuadroTexto"/>
          <p:cNvSpPr txBox="1"/>
          <p:nvPr/>
        </p:nvSpPr>
        <p:spPr>
          <a:xfrm>
            <a:off x="1259632" y="2924944"/>
            <a:ext cx="6336704" cy="3416320"/>
          </a:xfrm>
          <a:prstGeom prst="rect">
            <a:avLst/>
          </a:prstGeom>
          <a:noFill/>
        </p:spPr>
        <p:txBody>
          <a:bodyPr wrap="square" rtlCol="0">
            <a:spAutoFit/>
          </a:bodyPr>
          <a:lstStyle/>
          <a:p>
            <a:pPr algn="ctr"/>
            <a:r>
              <a:rPr lang="es-MX" sz="5400" b="1" dirty="0" smtClean="0">
                <a:latin typeface="Comic Sans MS" pitchFamily="66" charset="0"/>
              </a:rPr>
              <a:t>Descripcion del tiempo o epoca en que se realiza algun hecho.</a:t>
            </a:r>
            <a:endParaRPr lang="es-MX" sz="5400" b="1" dirty="0">
              <a:latin typeface="Comic Sans MS" pitchFamily="66" charset="0"/>
            </a:endParaRPr>
          </a:p>
        </p:txBody>
      </p:sp>
      <p:sp>
        <p:nvSpPr>
          <p:cNvPr id="5" name="4 Flecha abajo"/>
          <p:cNvSpPr/>
          <p:nvPr/>
        </p:nvSpPr>
        <p:spPr>
          <a:xfrm>
            <a:off x="3923928" y="1412776"/>
            <a:ext cx="1152128" cy="1512168"/>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524360" y="836712"/>
            <a:ext cx="5868915" cy="830997"/>
          </a:xfrm>
          <a:prstGeom prst="rect">
            <a:avLst/>
          </a:prstGeom>
          <a:noFill/>
        </p:spPr>
        <p:txBody>
          <a:bodyPr wrap="none" rtlCol="0">
            <a:spAutoFit/>
          </a:bodyPr>
          <a:lstStyle/>
          <a:p>
            <a:pPr algn="ctr"/>
            <a:r>
              <a:rPr lang="es-MX" sz="4800" b="1" dirty="0" smtClean="0">
                <a:latin typeface="AR DARLING" pitchFamily="2" charset="0"/>
              </a:rPr>
              <a:t>FIGURAS </a:t>
            </a:r>
            <a:r>
              <a:rPr lang="es-MX" sz="4800" b="1" dirty="0" smtClean="0">
                <a:latin typeface="AR DARLING" pitchFamily="2" charset="0"/>
              </a:rPr>
              <a:t>DE PENSAMIENTO</a:t>
            </a:r>
            <a:endParaRPr lang="es-MX" sz="4800" b="1" dirty="0">
              <a:latin typeface="AR DARLING" pitchFamily="2" charset="0"/>
            </a:endParaRPr>
          </a:p>
        </p:txBody>
      </p:sp>
      <p:sp>
        <p:nvSpPr>
          <p:cNvPr id="9" name="8 CuadroTexto"/>
          <p:cNvSpPr txBox="1"/>
          <p:nvPr/>
        </p:nvSpPr>
        <p:spPr>
          <a:xfrm>
            <a:off x="467544" y="3068960"/>
            <a:ext cx="8208912" cy="3416320"/>
          </a:xfrm>
          <a:prstGeom prst="rect">
            <a:avLst/>
          </a:prstGeom>
          <a:noFill/>
        </p:spPr>
        <p:txBody>
          <a:bodyPr wrap="square" rtlCol="0">
            <a:spAutoFit/>
          </a:bodyPr>
          <a:lstStyle/>
          <a:p>
            <a:pPr algn="just"/>
            <a:r>
              <a:rPr lang="es-MX" sz="3600" b="1" dirty="0" smtClean="0">
                <a:latin typeface="Comic Sans MS" pitchFamily="66" charset="0"/>
              </a:rPr>
              <a:t>Son las formas especiales </a:t>
            </a:r>
            <a:r>
              <a:rPr lang="es-MX" sz="3600" b="1" dirty="0" smtClean="0">
                <a:latin typeface="Comic Sans MS" pitchFamily="66" charset="0"/>
              </a:rPr>
              <a:t>que este  </a:t>
            </a:r>
            <a:r>
              <a:rPr lang="es-MX" sz="3600" b="1" dirty="0" smtClean="0">
                <a:latin typeface="Comic Sans MS" pitchFamily="66" charset="0"/>
              </a:rPr>
              <a:t>toma bajo el influjo, ya de la </a:t>
            </a:r>
            <a:r>
              <a:rPr lang="es-MX" sz="3600" b="1" dirty="0" smtClean="0">
                <a:latin typeface="Comic Sans MS" pitchFamily="66" charset="0"/>
              </a:rPr>
              <a:t>imaginación , </a:t>
            </a:r>
            <a:r>
              <a:rPr lang="es-MX" sz="3600" b="1" dirty="0" smtClean="0">
                <a:latin typeface="Comic Sans MS" pitchFamily="66" charset="0"/>
              </a:rPr>
              <a:t>ya de la </a:t>
            </a:r>
            <a:r>
              <a:rPr lang="es-MX" sz="3600" b="1" dirty="0" smtClean="0">
                <a:latin typeface="Comic Sans MS" pitchFamily="66" charset="0"/>
              </a:rPr>
              <a:t>razón, </a:t>
            </a:r>
            <a:r>
              <a:rPr lang="es-MX" sz="3600" b="1" dirty="0" smtClean="0">
                <a:latin typeface="Comic Sans MS" pitchFamily="66" charset="0"/>
              </a:rPr>
              <a:t>ya de los efectos , o ya </a:t>
            </a:r>
            <a:r>
              <a:rPr lang="es-MX" sz="3600" b="1" dirty="0" smtClean="0">
                <a:latin typeface="Comic Sans MS" pitchFamily="66" charset="0"/>
              </a:rPr>
              <a:t>también</a:t>
            </a:r>
            <a:r>
              <a:rPr lang="es-MX" sz="3600" b="1" dirty="0" smtClean="0">
                <a:latin typeface="Comic Sans MS" pitchFamily="66" charset="0"/>
              </a:rPr>
              <a:t> </a:t>
            </a:r>
            <a:r>
              <a:rPr lang="es-MX" sz="3600" b="1" dirty="0" smtClean="0">
                <a:latin typeface="Comic Sans MS" pitchFamily="66" charset="0"/>
              </a:rPr>
              <a:t>para  </a:t>
            </a:r>
            <a:r>
              <a:rPr lang="es-MX" sz="3600" b="1" dirty="0" smtClean="0">
                <a:latin typeface="Comic Sans MS" pitchFamily="66" charset="0"/>
              </a:rPr>
              <a:t>presentar las ideas como  veladas  y con mas gracia y belleza</a:t>
            </a:r>
            <a:r>
              <a:rPr lang="es-MX" sz="3600" b="1" dirty="0" smtClean="0">
                <a:latin typeface="Comic Sans MS" pitchFamily="66" charset="0"/>
              </a:rPr>
              <a:t>.</a:t>
            </a:r>
          </a:p>
        </p:txBody>
      </p:sp>
      <p:sp>
        <p:nvSpPr>
          <p:cNvPr id="10" name="9 Flecha abajo"/>
          <p:cNvSpPr/>
          <p:nvPr/>
        </p:nvSpPr>
        <p:spPr>
          <a:xfrm>
            <a:off x="3779912" y="1700808"/>
            <a:ext cx="1008112" cy="1296144"/>
          </a:xfrm>
          <a:prstGeom prst="downArrow">
            <a:avLst/>
          </a:prstGeom>
          <a:solidFill>
            <a:srgbClr val="FF0000"/>
          </a:solidFill>
          <a:ln>
            <a:solidFill>
              <a:srgbClr val="00B0F0"/>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8860118" cy="830997"/>
          </a:xfrm>
          <a:prstGeom prst="rect">
            <a:avLst/>
          </a:prstGeom>
          <a:noFill/>
        </p:spPr>
        <p:txBody>
          <a:bodyPr wrap="none" rtlCol="0">
            <a:spAutoFit/>
          </a:bodyPr>
          <a:lstStyle/>
          <a:p>
            <a:r>
              <a:rPr lang="es-MX" sz="4800" b="1" dirty="0" smtClean="0">
                <a:latin typeface="AR DARLING" pitchFamily="2" charset="0"/>
              </a:rPr>
              <a:t>EJEMPLO DE CRONOGRAFIA:</a:t>
            </a:r>
            <a:endParaRPr lang="es-MX" sz="4800" dirty="0"/>
          </a:p>
        </p:txBody>
      </p:sp>
      <p:sp>
        <p:nvSpPr>
          <p:cNvPr id="3" name="2 Pergamino horizontal"/>
          <p:cNvSpPr/>
          <p:nvPr/>
        </p:nvSpPr>
        <p:spPr>
          <a:xfrm>
            <a:off x="251520" y="692696"/>
            <a:ext cx="8640960" cy="6165304"/>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3200" b="1" dirty="0" smtClean="0">
              <a:latin typeface="Comic Sans MS" pitchFamily="66" charset="0"/>
            </a:endParaRPr>
          </a:p>
          <a:p>
            <a:pPr algn="ctr"/>
            <a:r>
              <a:rPr lang="es-MX" sz="3200" b="1" dirty="0" smtClean="0">
                <a:latin typeface="Comic Sans MS" pitchFamily="66" charset="0"/>
              </a:rPr>
              <a:t>Era una noche de octubre</a:t>
            </a:r>
          </a:p>
          <a:p>
            <a:pPr algn="ctr"/>
            <a:r>
              <a:rPr lang="es-MX" sz="3200" b="1" dirty="0" smtClean="0">
                <a:latin typeface="Comic Sans MS" pitchFamily="66" charset="0"/>
              </a:rPr>
              <a:t>Oscura, fria y ventosa,</a:t>
            </a:r>
          </a:p>
          <a:p>
            <a:pPr algn="ctr"/>
            <a:r>
              <a:rPr lang="es-MX" sz="3200" b="1" dirty="0">
                <a:latin typeface="Comic Sans MS" pitchFamily="66" charset="0"/>
              </a:rPr>
              <a:t>e</a:t>
            </a:r>
            <a:r>
              <a:rPr lang="es-MX" sz="3200" b="1" dirty="0" smtClean="0">
                <a:latin typeface="Comic Sans MS" pitchFamily="66" charset="0"/>
              </a:rPr>
              <a:t>n que todo removido</a:t>
            </a:r>
          </a:p>
          <a:p>
            <a:pPr algn="ctr"/>
            <a:r>
              <a:rPr lang="es-MX" sz="3200" b="1" dirty="0">
                <a:latin typeface="Comic Sans MS" pitchFamily="66" charset="0"/>
              </a:rPr>
              <a:t>c</a:t>
            </a:r>
            <a:r>
              <a:rPr lang="es-MX" sz="3200" b="1" dirty="0" smtClean="0">
                <a:latin typeface="Comic Sans MS" pitchFamily="66" charset="0"/>
              </a:rPr>
              <a:t>rujia en la tierra lobrega.</a:t>
            </a:r>
          </a:p>
          <a:p>
            <a:pPr algn="ctr"/>
            <a:r>
              <a:rPr lang="es-MX" sz="3200" b="1" dirty="0" smtClean="0">
                <a:latin typeface="Comic Sans MS" pitchFamily="66" charset="0"/>
              </a:rPr>
              <a:t>Rompia el viento en el monte</a:t>
            </a:r>
          </a:p>
          <a:p>
            <a:pPr algn="ctr"/>
            <a:r>
              <a:rPr lang="es-MX" sz="3200" b="1" dirty="0">
                <a:latin typeface="Comic Sans MS" pitchFamily="66" charset="0"/>
              </a:rPr>
              <a:t>r</a:t>
            </a:r>
            <a:r>
              <a:rPr lang="es-MX" sz="3200" b="1" dirty="0" smtClean="0">
                <a:latin typeface="Comic Sans MS" pitchFamily="66" charset="0"/>
              </a:rPr>
              <a:t>obles y encinas añosas,</a:t>
            </a:r>
          </a:p>
          <a:p>
            <a:pPr algn="ctr"/>
            <a:r>
              <a:rPr lang="es-MX" sz="3200" b="1" dirty="0" smtClean="0">
                <a:latin typeface="Comic Sans MS" pitchFamily="66" charset="0"/>
              </a:rPr>
              <a:t>que preferia romperse</a:t>
            </a:r>
          </a:p>
          <a:p>
            <a:pPr algn="ctr"/>
            <a:r>
              <a:rPr lang="es-MX" sz="3200" b="1" dirty="0">
                <a:latin typeface="Comic Sans MS" pitchFamily="66" charset="0"/>
              </a:rPr>
              <a:t>a</a:t>
            </a:r>
            <a:r>
              <a:rPr lang="es-MX" sz="3200" b="1" dirty="0" smtClean="0">
                <a:latin typeface="Comic Sans MS" pitchFamily="66" charset="0"/>
              </a:rPr>
              <a:t>ntes que soltar sus hojas.</a:t>
            </a:r>
          </a:p>
          <a:p>
            <a:pPr algn="r"/>
            <a:r>
              <a:rPr lang="es-MX" sz="3200" b="1" dirty="0" smtClean="0"/>
              <a:t>Zorrilla.</a:t>
            </a:r>
            <a:endParaRPr lang="es-MX" sz="3200" b="1" dirty="0"/>
          </a:p>
        </p:txBody>
      </p:sp>
    </p:spTree>
  </p:cSld>
  <p:clrMapOvr>
    <a:masterClrMapping/>
  </p:clrMapOvr>
  <p:transition spd="slow">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476672"/>
            <a:ext cx="7380312" cy="923330"/>
          </a:xfrm>
          <a:prstGeom prst="rect">
            <a:avLst/>
          </a:prstGeom>
          <a:noFill/>
        </p:spPr>
        <p:txBody>
          <a:bodyPr wrap="square" rtlCol="0">
            <a:spAutoFit/>
          </a:bodyPr>
          <a:lstStyle/>
          <a:p>
            <a:pPr algn="ctr"/>
            <a:r>
              <a:rPr lang="es-MX" sz="5400" b="1" dirty="0" smtClean="0">
                <a:latin typeface="AR DARLING" pitchFamily="2" charset="0"/>
              </a:rPr>
              <a:t> LA TOPOGRAFIA</a:t>
            </a:r>
            <a:endParaRPr lang="es-MX" sz="5400" b="1" dirty="0">
              <a:latin typeface="AR DARLING" pitchFamily="2" charset="0"/>
            </a:endParaRPr>
          </a:p>
        </p:txBody>
      </p:sp>
      <p:sp>
        <p:nvSpPr>
          <p:cNvPr id="3" name="2 Flecha abajo"/>
          <p:cNvSpPr/>
          <p:nvPr/>
        </p:nvSpPr>
        <p:spPr>
          <a:xfrm>
            <a:off x="3707904" y="1628800"/>
            <a:ext cx="1368152" cy="180020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187624" y="3861048"/>
            <a:ext cx="6912768" cy="1754326"/>
          </a:xfrm>
          <a:prstGeom prst="rect">
            <a:avLst/>
          </a:prstGeom>
          <a:noFill/>
        </p:spPr>
        <p:txBody>
          <a:bodyPr wrap="square" rtlCol="0">
            <a:spAutoFit/>
          </a:bodyPr>
          <a:lstStyle/>
          <a:p>
            <a:pPr algn="ctr"/>
            <a:r>
              <a:rPr lang="es-MX" sz="5400" b="1" dirty="0" smtClean="0">
                <a:latin typeface="Comic Sans MS" pitchFamily="66" charset="0"/>
              </a:rPr>
              <a:t>Descripcion de un lugero paisaje.</a:t>
            </a:r>
            <a:endParaRPr lang="es-MX"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620688" y="0"/>
            <a:ext cx="12204848" cy="923330"/>
          </a:xfrm>
          <a:prstGeom prst="rect">
            <a:avLst/>
          </a:prstGeom>
          <a:noFill/>
        </p:spPr>
        <p:txBody>
          <a:bodyPr wrap="square" rtlCol="0">
            <a:spAutoFit/>
          </a:bodyPr>
          <a:lstStyle/>
          <a:p>
            <a:pPr algn="ctr"/>
            <a:r>
              <a:rPr lang="es-MX" sz="5400" dirty="0" smtClean="0">
                <a:latin typeface="AR DARLING" pitchFamily="2" charset="0"/>
              </a:rPr>
              <a:t>EJEMPLO DE TOPOGRAFIA:</a:t>
            </a:r>
            <a:endParaRPr lang="es-MX" sz="5400" dirty="0">
              <a:latin typeface="AR DARLING" pitchFamily="2" charset="0"/>
            </a:endParaRPr>
          </a:p>
        </p:txBody>
      </p:sp>
      <p:sp>
        <p:nvSpPr>
          <p:cNvPr id="4" name="3 Pergamino horizontal"/>
          <p:cNvSpPr/>
          <p:nvPr/>
        </p:nvSpPr>
        <p:spPr>
          <a:xfrm>
            <a:off x="251520" y="692696"/>
            <a:ext cx="8640960" cy="6165304"/>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Un cielo brumoso cernia sin brillo la luz de la luna, sobre las fechadas de las casas ribereñas, sobre los techos de palma esparcidos mas alla, sobre el monte de las costas, sobre la quieta superficie del turbio Apure, cuyas aguas, en maxima bajante por efecto de la sequia, habian dejado al descubierto anchas playas arenosas…</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179512" y="0"/>
            <a:ext cx="8712968" cy="6858000"/>
          </a:xfrm>
          <a:prstGeom prst="horizontalScrol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 En la margen derecha, al pie del malecon, estaban varados desde la creciente anterior una lancha y una valija, y en la orrilla flotaban, amarradas a esta balsa del paso, construida sobre canoas unas piraguas negras cargadas de leña y de platanos y un bongo el lastre, recien barnizado, sobre cuya cuneta dormia un muchacho extendido boca arriba.              Romulo Gallegos. </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548680"/>
            <a:ext cx="5040560" cy="923330"/>
          </a:xfrm>
          <a:prstGeom prst="rect">
            <a:avLst/>
          </a:prstGeom>
          <a:noFill/>
        </p:spPr>
        <p:txBody>
          <a:bodyPr wrap="square" rtlCol="0">
            <a:spAutoFit/>
          </a:bodyPr>
          <a:lstStyle/>
          <a:p>
            <a:r>
              <a:rPr lang="es-MX" sz="5400" b="1" dirty="0" smtClean="0">
                <a:latin typeface="AR DARLING" pitchFamily="2" charset="0"/>
              </a:rPr>
              <a:t>DEFINICION</a:t>
            </a:r>
            <a:endParaRPr lang="es-MX" sz="5400" b="1" dirty="0">
              <a:latin typeface="AR DARLING" pitchFamily="2" charset="0"/>
            </a:endParaRPr>
          </a:p>
        </p:txBody>
      </p:sp>
      <p:sp>
        <p:nvSpPr>
          <p:cNvPr id="3" name="2 Flecha abajo"/>
          <p:cNvSpPr/>
          <p:nvPr/>
        </p:nvSpPr>
        <p:spPr>
          <a:xfrm>
            <a:off x="3851920" y="1844824"/>
            <a:ext cx="1008112" cy="1584176"/>
          </a:xfrm>
          <a:prstGeom prst="downArrow">
            <a:avLst/>
          </a:prstGeom>
          <a:solidFill>
            <a:srgbClr val="FF000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475656" y="3933056"/>
            <a:ext cx="6120680" cy="2585323"/>
          </a:xfrm>
          <a:prstGeom prst="rect">
            <a:avLst/>
          </a:prstGeom>
          <a:noFill/>
        </p:spPr>
        <p:txBody>
          <a:bodyPr wrap="square" rtlCol="0">
            <a:spAutoFit/>
          </a:bodyPr>
          <a:lstStyle/>
          <a:p>
            <a:pPr algn="ctr"/>
            <a:r>
              <a:rPr lang="es-MX" sz="5400" b="1" dirty="0" smtClean="0">
                <a:latin typeface="Comic Sans MS" pitchFamily="66" charset="0"/>
              </a:rPr>
              <a:t>Expresa la naturaleza de una cosa.</a:t>
            </a:r>
            <a:endParaRPr lang="es-MX" sz="54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9468544" cy="923330"/>
          </a:xfrm>
          <a:prstGeom prst="rect">
            <a:avLst/>
          </a:prstGeom>
          <a:noFill/>
        </p:spPr>
        <p:txBody>
          <a:bodyPr wrap="square" rtlCol="0">
            <a:spAutoFit/>
          </a:bodyPr>
          <a:lstStyle/>
          <a:p>
            <a:r>
              <a:rPr lang="es-MX" sz="5400" b="1" dirty="0" smtClean="0">
                <a:latin typeface="AR DARLING" pitchFamily="2" charset="0"/>
              </a:rPr>
              <a:t>EJEMPLO DE DEFINICION:</a:t>
            </a:r>
            <a:endParaRPr lang="es-MX" sz="5400" b="1" dirty="0">
              <a:latin typeface="AR DARLING" pitchFamily="2" charset="0"/>
            </a:endParaRPr>
          </a:p>
        </p:txBody>
      </p:sp>
      <p:sp>
        <p:nvSpPr>
          <p:cNvPr id="3" name="2 Pergamino horizontal"/>
          <p:cNvSpPr/>
          <p:nvPr/>
        </p:nvSpPr>
        <p:spPr>
          <a:xfrm>
            <a:off x="323528" y="836712"/>
            <a:ext cx="8496944" cy="6021288"/>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3600" b="1" dirty="0" smtClean="0">
                <a:latin typeface="Comic Sans MS" pitchFamily="66" charset="0"/>
              </a:rPr>
              <a:t>¿Qué es la vida? Un franesi.</a:t>
            </a:r>
          </a:p>
          <a:p>
            <a:pPr algn="ctr"/>
            <a:r>
              <a:rPr lang="es-MX" sz="3600" b="1" dirty="0" smtClean="0">
                <a:latin typeface="Comic Sans MS" pitchFamily="66" charset="0"/>
              </a:rPr>
              <a:t>¿Qué es la vida? Una ilusion, una sombra, una ficcion,</a:t>
            </a:r>
          </a:p>
          <a:p>
            <a:pPr algn="ctr"/>
            <a:r>
              <a:rPr lang="es-MX" sz="3600" b="1" dirty="0">
                <a:latin typeface="Comic Sans MS" pitchFamily="66" charset="0"/>
              </a:rPr>
              <a:t>d</a:t>
            </a:r>
            <a:r>
              <a:rPr lang="es-MX" sz="3600" b="1" dirty="0" smtClean="0">
                <a:latin typeface="Comic Sans MS" pitchFamily="66" charset="0"/>
              </a:rPr>
              <a:t>onde el mayor bien es pequeño,</a:t>
            </a:r>
          </a:p>
          <a:p>
            <a:pPr algn="ctr"/>
            <a:r>
              <a:rPr lang="es-MX" sz="3600" b="1" dirty="0">
                <a:latin typeface="Comic Sans MS" pitchFamily="66" charset="0"/>
              </a:rPr>
              <a:t>q</a:t>
            </a:r>
            <a:r>
              <a:rPr lang="es-MX" sz="3600" b="1" dirty="0" smtClean="0">
                <a:latin typeface="Comic Sans MS" pitchFamily="66" charset="0"/>
              </a:rPr>
              <a:t>ue toda la vida es sueño</a:t>
            </a:r>
          </a:p>
          <a:p>
            <a:pPr algn="ctr"/>
            <a:r>
              <a:rPr lang="es-MX" sz="3600" b="1" dirty="0">
                <a:latin typeface="Comic Sans MS" pitchFamily="66" charset="0"/>
              </a:rPr>
              <a:t>y</a:t>
            </a:r>
            <a:r>
              <a:rPr lang="es-MX" sz="3600" b="1" dirty="0" smtClean="0">
                <a:latin typeface="Comic Sans MS" pitchFamily="66" charset="0"/>
              </a:rPr>
              <a:t> los sueños sueños son.</a:t>
            </a:r>
          </a:p>
          <a:p>
            <a:pPr algn="r"/>
            <a:endParaRPr lang="es-MX" sz="2400" dirty="0"/>
          </a:p>
          <a:p>
            <a:pPr algn="r"/>
            <a:r>
              <a:rPr lang="es-MX" sz="3200" b="1" dirty="0" smtClean="0"/>
              <a:t>Calderon</a:t>
            </a:r>
            <a:r>
              <a:rPr lang="es-MX" sz="2400" dirty="0" smtClean="0"/>
              <a:t>.</a:t>
            </a:r>
          </a:p>
        </p:txBody>
      </p:sp>
    </p:spTree>
  </p:cSld>
  <p:clrMapOvr>
    <a:masterClrMapping/>
  </p:clrMapOvr>
  <p:transition spd="slow">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907704" y="404664"/>
            <a:ext cx="5639685" cy="923330"/>
          </a:xfrm>
          <a:prstGeom prst="rect">
            <a:avLst/>
          </a:prstGeom>
          <a:noFill/>
        </p:spPr>
        <p:txBody>
          <a:bodyPr wrap="none" rtlCol="0">
            <a:spAutoFit/>
          </a:bodyPr>
          <a:lstStyle/>
          <a:p>
            <a:r>
              <a:rPr lang="es-MX" sz="5400" b="1" dirty="0" smtClean="0">
                <a:latin typeface="AR DARLING" pitchFamily="2" charset="0"/>
              </a:rPr>
              <a:t>ENUMERACION.</a:t>
            </a:r>
            <a:endParaRPr lang="es-MX" sz="5400" b="1" dirty="0">
              <a:latin typeface="AR DARLING" pitchFamily="2" charset="0"/>
            </a:endParaRPr>
          </a:p>
        </p:txBody>
      </p:sp>
      <p:sp>
        <p:nvSpPr>
          <p:cNvPr id="3" name="2 Flecha abajo"/>
          <p:cNvSpPr/>
          <p:nvPr/>
        </p:nvSpPr>
        <p:spPr>
          <a:xfrm>
            <a:off x="4139952" y="1412776"/>
            <a:ext cx="1152128" cy="1770496"/>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187624" y="3789040"/>
            <a:ext cx="6768752" cy="2308324"/>
          </a:xfrm>
          <a:prstGeom prst="rect">
            <a:avLst/>
          </a:prstGeom>
          <a:noFill/>
        </p:spPr>
        <p:txBody>
          <a:bodyPr wrap="square" rtlCol="0">
            <a:spAutoFit/>
          </a:bodyPr>
          <a:lstStyle/>
          <a:p>
            <a:pPr algn="ctr"/>
            <a:r>
              <a:rPr lang="es-MX" sz="3600" b="1" dirty="0" smtClean="0">
                <a:latin typeface="Comic Sans MS" pitchFamily="66" charset="0"/>
              </a:rPr>
              <a:t>Reseña de una manera rapida una serie de  ideas u objetos que se refieren a un mismo punto.</a:t>
            </a:r>
            <a:endParaRPr lang="es-MX" sz="36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13321480" cy="830997"/>
          </a:xfrm>
          <a:prstGeom prst="rect">
            <a:avLst/>
          </a:prstGeom>
          <a:noFill/>
        </p:spPr>
        <p:txBody>
          <a:bodyPr wrap="square" rtlCol="0">
            <a:spAutoFit/>
          </a:bodyPr>
          <a:lstStyle/>
          <a:p>
            <a:r>
              <a:rPr lang="es-MX" sz="4800" b="1" dirty="0" smtClean="0">
                <a:latin typeface="AR DARLING" pitchFamily="2" charset="0"/>
              </a:rPr>
              <a:t>EJEMPLO DE ENUMERACION:</a:t>
            </a:r>
            <a:endParaRPr lang="es-MX" sz="4800" b="1" dirty="0">
              <a:latin typeface="AR DARLING" pitchFamily="2" charset="0"/>
            </a:endParaRPr>
          </a:p>
        </p:txBody>
      </p:sp>
      <p:sp>
        <p:nvSpPr>
          <p:cNvPr id="3" name="2 Pergamino horizontal"/>
          <p:cNvSpPr/>
          <p:nvPr/>
        </p:nvSpPr>
        <p:spPr>
          <a:xfrm>
            <a:off x="539552" y="836712"/>
            <a:ext cx="7848872" cy="6021288"/>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2400" b="1" dirty="0" smtClean="0">
              <a:latin typeface="Comic Sans MS" pitchFamily="66" charset="0"/>
            </a:endParaRPr>
          </a:p>
          <a:p>
            <a:pPr algn="ctr"/>
            <a:r>
              <a:rPr lang="es-MX" sz="2400" b="1" dirty="0" smtClean="0">
                <a:latin typeface="Comic Sans MS" pitchFamily="66" charset="0"/>
              </a:rPr>
              <a:t>Aquí,en fin, la cortesia,</a:t>
            </a:r>
          </a:p>
          <a:p>
            <a:pPr algn="ctr"/>
            <a:r>
              <a:rPr lang="es-MX" sz="2400" b="1" dirty="0" smtClean="0">
                <a:latin typeface="Comic Sans MS" pitchFamily="66" charset="0"/>
              </a:rPr>
              <a:t> el buen trato, la verdad,</a:t>
            </a:r>
          </a:p>
          <a:p>
            <a:pPr algn="ctr"/>
            <a:r>
              <a:rPr lang="es-MX" sz="2400" b="1" dirty="0" smtClean="0">
                <a:latin typeface="Comic Sans MS" pitchFamily="66" charset="0"/>
              </a:rPr>
              <a:t>La fineza, la lealtad,</a:t>
            </a:r>
          </a:p>
          <a:p>
            <a:pPr algn="ctr"/>
            <a:r>
              <a:rPr lang="es-MX" sz="2400" b="1" dirty="0" smtClean="0">
                <a:latin typeface="Comic Sans MS" pitchFamily="66" charset="0"/>
              </a:rPr>
              <a:t>el honor, la bizarria,</a:t>
            </a:r>
          </a:p>
          <a:p>
            <a:pPr algn="ctr"/>
            <a:r>
              <a:rPr lang="es-MX" sz="2400" b="1" dirty="0" smtClean="0">
                <a:latin typeface="Comic Sans MS" pitchFamily="66" charset="0"/>
              </a:rPr>
              <a:t>el credito, la opinion,</a:t>
            </a:r>
          </a:p>
          <a:p>
            <a:pPr algn="ctr"/>
            <a:r>
              <a:rPr lang="es-MX" sz="2400" b="1" dirty="0" smtClean="0">
                <a:latin typeface="Comic Sans MS" pitchFamily="66" charset="0"/>
              </a:rPr>
              <a:t>la constanci, la paciencia,</a:t>
            </a:r>
          </a:p>
          <a:p>
            <a:pPr algn="ctr"/>
            <a:r>
              <a:rPr lang="es-MX" sz="2400" b="1" dirty="0" smtClean="0">
                <a:latin typeface="Comic Sans MS" pitchFamily="66" charset="0"/>
              </a:rPr>
              <a:t>la humildad, la obediencia</a:t>
            </a:r>
          </a:p>
          <a:p>
            <a:pPr algn="ctr"/>
            <a:r>
              <a:rPr lang="es-MX" sz="2400" b="1" dirty="0">
                <a:latin typeface="Comic Sans MS" pitchFamily="66" charset="0"/>
              </a:rPr>
              <a:t>f</a:t>
            </a:r>
            <a:r>
              <a:rPr lang="es-MX" sz="2400" b="1" dirty="0" smtClean="0">
                <a:latin typeface="Comic Sans MS" pitchFamily="66" charset="0"/>
              </a:rPr>
              <a:t>ama , honor y vida son</a:t>
            </a:r>
          </a:p>
          <a:p>
            <a:pPr algn="ctr"/>
            <a:r>
              <a:rPr lang="es-MX" sz="2400" b="1" dirty="0" smtClean="0">
                <a:latin typeface="Comic Sans MS" pitchFamily="66" charset="0"/>
              </a:rPr>
              <a:t>caudal de pobres soldados;</a:t>
            </a:r>
          </a:p>
          <a:p>
            <a:pPr algn="ctr"/>
            <a:r>
              <a:rPr lang="es-MX" sz="2400" b="1" dirty="0">
                <a:latin typeface="Comic Sans MS" pitchFamily="66" charset="0"/>
              </a:rPr>
              <a:t>q</a:t>
            </a:r>
            <a:r>
              <a:rPr lang="es-MX" sz="2400" b="1" dirty="0" smtClean="0">
                <a:latin typeface="Comic Sans MS" pitchFamily="66" charset="0"/>
              </a:rPr>
              <a:t>ue en buena o mala fortuna</a:t>
            </a:r>
          </a:p>
          <a:p>
            <a:pPr algn="ctr"/>
            <a:r>
              <a:rPr lang="es-MX" sz="2400" b="1" dirty="0">
                <a:latin typeface="Comic Sans MS" pitchFamily="66" charset="0"/>
              </a:rPr>
              <a:t>l</a:t>
            </a:r>
            <a:r>
              <a:rPr lang="es-MX" sz="2400" b="1" dirty="0" smtClean="0">
                <a:latin typeface="Comic Sans MS" pitchFamily="66" charset="0"/>
              </a:rPr>
              <a:t>a milicia no es mas que una</a:t>
            </a:r>
          </a:p>
          <a:p>
            <a:pPr algn="ctr"/>
            <a:r>
              <a:rPr lang="es-MX" sz="2400" b="1" dirty="0">
                <a:latin typeface="Comic Sans MS" pitchFamily="66" charset="0"/>
              </a:rPr>
              <a:t>r</a:t>
            </a:r>
            <a:r>
              <a:rPr lang="es-MX" sz="2400" b="1" dirty="0" smtClean="0">
                <a:latin typeface="Comic Sans MS" pitchFamily="66" charset="0"/>
              </a:rPr>
              <a:t>eligion de hombres honrados.</a:t>
            </a:r>
          </a:p>
          <a:p>
            <a:pPr algn="r"/>
            <a:r>
              <a:rPr lang="es-MX" sz="2400" b="1" dirty="0" smtClean="0"/>
              <a:t>Calderon</a:t>
            </a:r>
            <a:r>
              <a:rPr lang="es-MX" b="1" dirty="0" smtClean="0"/>
              <a:t>. </a:t>
            </a:r>
          </a:p>
        </p:txBody>
      </p:sp>
    </p:spTree>
  </p:cSld>
  <p:clrMapOvr>
    <a:masterClrMapping/>
  </p:clrMapOvr>
  <p:transition spd="slow">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8280920" cy="2585323"/>
          </a:xfrm>
          <a:prstGeom prst="rect">
            <a:avLst/>
          </a:prstGeom>
          <a:noFill/>
        </p:spPr>
        <p:txBody>
          <a:bodyPr wrap="square" rtlCol="0">
            <a:spAutoFit/>
          </a:bodyPr>
          <a:lstStyle/>
          <a:p>
            <a:pPr algn="ctr"/>
            <a:r>
              <a:rPr lang="es-MX" sz="5400" b="1" dirty="0" smtClean="0">
                <a:latin typeface="AR DARLING" pitchFamily="2" charset="0"/>
              </a:rPr>
              <a:t>PERIFRASIS </a:t>
            </a:r>
          </a:p>
          <a:p>
            <a:pPr algn="ctr"/>
            <a:r>
              <a:rPr lang="es-MX" sz="5400" b="1" dirty="0" smtClean="0">
                <a:latin typeface="AR DARLING" pitchFamily="2" charset="0"/>
              </a:rPr>
              <a:t>O </a:t>
            </a:r>
          </a:p>
          <a:p>
            <a:pPr algn="ctr"/>
            <a:r>
              <a:rPr lang="es-MX" sz="5400" b="1" dirty="0" smtClean="0">
                <a:latin typeface="AR DARLING" pitchFamily="2" charset="0"/>
              </a:rPr>
              <a:t>CINCUNLOCUCION:</a:t>
            </a:r>
            <a:endParaRPr lang="es-MX" sz="5400" b="1" dirty="0">
              <a:latin typeface="AR DARLING" pitchFamily="2" charset="0"/>
            </a:endParaRPr>
          </a:p>
        </p:txBody>
      </p:sp>
      <p:sp>
        <p:nvSpPr>
          <p:cNvPr id="3" name="2 Flecha abajo"/>
          <p:cNvSpPr/>
          <p:nvPr/>
        </p:nvSpPr>
        <p:spPr>
          <a:xfrm>
            <a:off x="4211960" y="2780928"/>
            <a:ext cx="936104" cy="1584176"/>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755576" y="4509120"/>
            <a:ext cx="7488831" cy="2062103"/>
          </a:xfrm>
          <a:prstGeom prst="rect">
            <a:avLst/>
          </a:prstGeom>
          <a:noFill/>
        </p:spPr>
        <p:txBody>
          <a:bodyPr wrap="square" rtlCol="0">
            <a:spAutoFit/>
          </a:bodyPr>
          <a:lstStyle/>
          <a:p>
            <a:pPr algn="ctr"/>
            <a:r>
              <a:rPr lang="es-MX" sz="3200" b="1" dirty="0" smtClean="0">
                <a:latin typeface="Comic Sans MS" pitchFamily="66" charset="0"/>
              </a:rPr>
              <a:t>Expresa las cosas, no por su propio nombre, si no atravez de un rodeo que no las da a conocer de una manera mas energica o delicada.</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10945216" cy="923330"/>
          </a:xfrm>
          <a:prstGeom prst="rect">
            <a:avLst/>
          </a:prstGeom>
          <a:noFill/>
        </p:spPr>
        <p:txBody>
          <a:bodyPr wrap="square" rtlCol="0">
            <a:spAutoFit/>
          </a:bodyPr>
          <a:lstStyle/>
          <a:p>
            <a:r>
              <a:rPr lang="es-MX" sz="5400" b="1" dirty="0" smtClean="0">
                <a:latin typeface="AR DARLING" pitchFamily="2" charset="0"/>
              </a:rPr>
              <a:t>EJEMPLO DE PERIFRASIS:</a:t>
            </a:r>
            <a:endParaRPr lang="es-MX" sz="5400" b="1" dirty="0">
              <a:latin typeface="AR DARLING" pitchFamily="2" charset="0"/>
            </a:endParaRPr>
          </a:p>
        </p:txBody>
      </p:sp>
      <p:sp>
        <p:nvSpPr>
          <p:cNvPr id="4" name="3 Pergamino horizontal"/>
          <p:cNvSpPr/>
          <p:nvPr/>
        </p:nvSpPr>
        <p:spPr>
          <a:xfrm>
            <a:off x="323528" y="908720"/>
            <a:ext cx="8496944" cy="5949280"/>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600" b="1" dirty="0" smtClean="0">
                <a:latin typeface="Comic Sans MS" pitchFamily="66" charset="0"/>
              </a:rPr>
              <a:t>Apenas la blanca aurora habia dado lugar a que el luciente Febo con el ardor de sus calientes rayos las liquidas perlas de sus cabellos de oro enjaguase…</a:t>
            </a:r>
          </a:p>
          <a:p>
            <a:pPr algn="ctr"/>
            <a:endParaRPr lang="es-MX" sz="3600" b="1" dirty="0"/>
          </a:p>
          <a:p>
            <a:pPr algn="r"/>
            <a:r>
              <a:rPr lang="es-MX" sz="3600" b="1" dirty="0" smtClean="0"/>
              <a:t>Cervantes</a:t>
            </a:r>
            <a:endParaRPr lang="es-MX" sz="3600" b="1" dirty="0"/>
          </a:p>
        </p:txBody>
      </p:sp>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123728" y="908720"/>
            <a:ext cx="5035353" cy="830997"/>
          </a:xfrm>
          <a:prstGeom prst="rect">
            <a:avLst/>
          </a:prstGeom>
          <a:noFill/>
        </p:spPr>
        <p:txBody>
          <a:bodyPr wrap="none" rtlCol="0">
            <a:spAutoFit/>
          </a:bodyPr>
          <a:lstStyle/>
          <a:p>
            <a:r>
              <a:rPr lang="es-MX" sz="4800" dirty="0" smtClean="0">
                <a:latin typeface="AR DARLING" pitchFamily="2" charset="0"/>
              </a:rPr>
              <a:t>SE DIVIDEN EN:</a:t>
            </a:r>
            <a:endParaRPr lang="es-MX" sz="4800" dirty="0">
              <a:latin typeface="AR DARLING" pitchFamily="2" charset="0"/>
            </a:endParaRPr>
          </a:p>
        </p:txBody>
      </p:sp>
      <p:sp>
        <p:nvSpPr>
          <p:cNvPr id="5" name="4 Flecha abajo"/>
          <p:cNvSpPr/>
          <p:nvPr/>
        </p:nvSpPr>
        <p:spPr>
          <a:xfrm>
            <a:off x="1259632" y="2276872"/>
            <a:ext cx="720080" cy="1080120"/>
          </a:xfrm>
          <a:prstGeom prst="downArrow">
            <a:avLst/>
          </a:prstGeom>
          <a:solidFill>
            <a:srgbClr val="FF0000"/>
          </a:solidFill>
          <a:ln>
            <a:solidFill>
              <a:srgbClr val="00B0F0"/>
            </a:solidFill>
          </a:ln>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6" name="5 Flecha abajo"/>
          <p:cNvSpPr/>
          <p:nvPr/>
        </p:nvSpPr>
        <p:spPr>
          <a:xfrm>
            <a:off x="6588224" y="2204864"/>
            <a:ext cx="720080" cy="108012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7" name="6 Flecha abajo"/>
          <p:cNvSpPr/>
          <p:nvPr/>
        </p:nvSpPr>
        <p:spPr>
          <a:xfrm>
            <a:off x="4067944" y="2204864"/>
            <a:ext cx="720080" cy="108012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1" name="10 Rectángulo"/>
          <p:cNvSpPr/>
          <p:nvPr/>
        </p:nvSpPr>
        <p:spPr>
          <a:xfrm>
            <a:off x="251520" y="4365104"/>
            <a:ext cx="2592288" cy="648072"/>
          </a:xfrm>
          <a:prstGeom prst="rect">
            <a:avLst/>
          </a:prstGeom>
          <a:solidFill>
            <a:srgbClr val="7030A0"/>
          </a:solidFill>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latin typeface="Comic Sans MS" pitchFamily="66" charset="0"/>
              </a:rPr>
              <a:t>DESCRIPTIVAS</a:t>
            </a:r>
            <a:endParaRPr lang="es-MX" sz="2400" b="1" dirty="0">
              <a:latin typeface="Comic Sans MS" pitchFamily="66" charset="0"/>
            </a:endParaRPr>
          </a:p>
        </p:txBody>
      </p:sp>
      <p:sp>
        <p:nvSpPr>
          <p:cNvPr id="13" name="12 Rectángulo"/>
          <p:cNvSpPr/>
          <p:nvPr/>
        </p:nvSpPr>
        <p:spPr>
          <a:xfrm>
            <a:off x="3491880" y="4365104"/>
            <a:ext cx="1800200" cy="648072"/>
          </a:xfrm>
          <a:prstGeom prst="rect">
            <a:avLst/>
          </a:prstGeom>
          <a:solidFill>
            <a:srgbClr val="7030A0"/>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latin typeface="Comic Sans MS" pitchFamily="66" charset="0"/>
              </a:rPr>
              <a:t>LÓGICAS </a:t>
            </a:r>
            <a:endParaRPr lang="es-MX" sz="2400" b="1" dirty="0">
              <a:latin typeface="Comic Sans MS" pitchFamily="66" charset="0"/>
            </a:endParaRPr>
          </a:p>
        </p:txBody>
      </p:sp>
      <p:sp>
        <p:nvSpPr>
          <p:cNvPr id="14" name="13 Rectángulo"/>
          <p:cNvSpPr/>
          <p:nvPr/>
        </p:nvSpPr>
        <p:spPr>
          <a:xfrm>
            <a:off x="5940152" y="4365104"/>
            <a:ext cx="2160240" cy="648072"/>
          </a:xfrm>
          <a:prstGeom prst="rect">
            <a:avLst/>
          </a:prstGeom>
          <a:solidFill>
            <a:srgbClr val="7030A0"/>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latin typeface="Comic Sans MS" pitchFamily="66" charset="0"/>
              </a:rPr>
              <a:t>PATÉTICAS </a:t>
            </a:r>
            <a:endParaRPr lang="es-MX" sz="24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95736" y="404664"/>
            <a:ext cx="6948264" cy="923330"/>
          </a:xfrm>
          <a:prstGeom prst="rect">
            <a:avLst/>
          </a:prstGeom>
          <a:noFill/>
        </p:spPr>
        <p:txBody>
          <a:bodyPr wrap="square" rtlCol="0">
            <a:spAutoFit/>
          </a:bodyPr>
          <a:lstStyle/>
          <a:p>
            <a:r>
              <a:rPr lang="es-MX" sz="5400" b="1" dirty="0" smtClean="0">
                <a:latin typeface="AR DARLING" pitchFamily="2" charset="0"/>
              </a:rPr>
              <a:t>DIALOGISMO.</a:t>
            </a:r>
            <a:endParaRPr lang="es-MX" sz="5400" b="1" dirty="0">
              <a:latin typeface="AR DARLING" pitchFamily="2" charset="0"/>
            </a:endParaRPr>
          </a:p>
        </p:txBody>
      </p:sp>
      <p:sp>
        <p:nvSpPr>
          <p:cNvPr id="3" name="2 Flecha abajo"/>
          <p:cNvSpPr/>
          <p:nvPr/>
        </p:nvSpPr>
        <p:spPr>
          <a:xfrm>
            <a:off x="3635896" y="1556792"/>
            <a:ext cx="1584176" cy="180020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619672" y="4293096"/>
            <a:ext cx="5750720" cy="1754326"/>
          </a:xfrm>
          <a:prstGeom prst="rect">
            <a:avLst/>
          </a:prstGeom>
          <a:noFill/>
        </p:spPr>
        <p:txBody>
          <a:bodyPr wrap="square" rtlCol="0">
            <a:spAutoFit/>
          </a:bodyPr>
          <a:lstStyle/>
          <a:p>
            <a:pPr algn="ctr"/>
            <a:r>
              <a:rPr lang="es-MX" sz="3600" b="1" dirty="0" smtClean="0">
                <a:latin typeface="Comic Sans MS" pitchFamily="66" charset="0"/>
              </a:rPr>
              <a:t>Finge una conversacion entre dos o mas personas.</a:t>
            </a:r>
            <a:endParaRPr lang="es-MX" sz="36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9313768" cy="923330"/>
          </a:xfrm>
          <a:prstGeom prst="rect">
            <a:avLst/>
          </a:prstGeom>
          <a:noFill/>
        </p:spPr>
        <p:txBody>
          <a:bodyPr wrap="none" rtlCol="0">
            <a:spAutoFit/>
          </a:bodyPr>
          <a:lstStyle/>
          <a:p>
            <a:r>
              <a:rPr lang="es-MX" sz="5400" b="1" dirty="0" smtClean="0">
                <a:latin typeface="AR DARLING" pitchFamily="2" charset="0"/>
              </a:rPr>
              <a:t>EJEMPLO DE DIALOGISMO:</a:t>
            </a:r>
            <a:endParaRPr lang="es-MX" sz="5400" b="1" dirty="0">
              <a:latin typeface="AR DARLING" pitchFamily="2" charset="0"/>
            </a:endParaRPr>
          </a:p>
        </p:txBody>
      </p:sp>
      <p:sp>
        <p:nvSpPr>
          <p:cNvPr id="3" name="2 Pergamino horizontal"/>
          <p:cNvSpPr/>
          <p:nvPr/>
        </p:nvSpPr>
        <p:spPr>
          <a:xfrm>
            <a:off x="251520" y="908720"/>
            <a:ext cx="8568952" cy="5616624"/>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4000" b="1" dirty="0" smtClean="0">
                <a:latin typeface="Comic Sans MS" pitchFamily="66" charset="0"/>
              </a:rPr>
              <a:t>“Duerme en paz”, dicen los buenos,</a:t>
            </a:r>
          </a:p>
          <a:p>
            <a:pPr algn="ctr"/>
            <a:r>
              <a:rPr lang="es-MX" sz="4000" b="1" dirty="0" smtClean="0">
                <a:latin typeface="Comic Sans MS" pitchFamily="66" charset="0"/>
              </a:rPr>
              <a:t>“Adios” dicen los demas;</a:t>
            </a:r>
          </a:p>
          <a:p>
            <a:pPr algn="ctr"/>
            <a:r>
              <a:rPr lang="es-MX" sz="4000" b="1" dirty="0" smtClean="0">
                <a:latin typeface="Comic Sans MS" pitchFamily="66" charset="0"/>
              </a:rPr>
              <a:t>Un filosofo: “¡Uno menos!”</a:t>
            </a:r>
          </a:p>
          <a:p>
            <a:pPr algn="ctr"/>
            <a:r>
              <a:rPr lang="es-MX" sz="4000" b="1" dirty="0" smtClean="0">
                <a:latin typeface="Comic Sans MS" pitchFamily="66" charset="0"/>
              </a:rPr>
              <a:t>Un poeta:”¡Un angel mas!”</a:t>
            </a:r>
          </a:p>
          <a:p>
            <a:pPr algn="ctr"/>
            <a:endParaRPr lang="es-MX" sz="4000" b="1" dirty="0"/>
          </a:p>
          <a:p>
            <a:pPr algn="r"/>
            <a:r>
              <a:rPr lang="es-MX" sz="4000" b="1" dirty="0" smtClean="0"/>
              <a:t>Campoamor.</a:t>
            </a:r>
            <a:endParaRPr lang="es-MX" sz="4000" b="1" dirty="0"/>
          </a:p>
        </p:txBody>
      </p:sp>
    </p:spTree>
  </p:cSld>
  <p:clrMapOvr>
    <a:masterClrMapping/>
  </p:clrMapOvr>
  <p:transition spd="slow">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4797152"/>
            <a:ext cx="8208912" cy="1569660"/>
          </a:xfrm>
          <a:prstGeom prst="rect">
            <a:avLst/>
          </a:prstGeom>
          <a:noFill/>
        </p:spPr>
        <p:txBody>
          <a:bodyPr wrap="square" rtlCol="0">
            <a:spAutoFit/>
          </a:bodyPr>
          <a:lstStyle/>
          <a:p>
            <a:pPr algn="ctr"/>
            <a:r>
              <a:rPr lang="es-MX" sz="4800" b="1" dirty="0" smtClean="0">
                <a:latin typeface="Comic Sans MS" pitchFamily="66" charset="0"/>
              </a:rPr>
              <a:t>DA VIDA A LOS SERES INANIMADOS.</a:t>
            </a:r>
            <a:endParaRPr lang="es-MX" sz="4800" b="1" dirty="0">
              <a:latin typeface="Comic Sans MS" pitchFamily="66" charset="0"/>
            </a:endParaRPr>
          </a:p>
        </p:txBody>
      </p:sp>
      <p:sp>
        <p:nvSpPr>
          <p:cNvPr id="3" name="2 CuadroTexto"/>
          <p:cNvSpPr txBox="1"/>
          <p:nvPr/>
        </p:nvSpPr>
        <p:spPr>
          <a:xfrm>
            <a:off x="1475656" y="476672"/>
            <a:ext cx="7344816" cy="923330"/>
          </a:xfrm>
          <a:prstGeom prst="rect">
            <a:avLst/>
          </a:prstGeom>
          <a:noFill/>
        </p:spPr>
        <p:txBody>
          <a:bodyPr wrap="square" rtlCol="0">
            <a:spAutoFit/>
          </a:bodyPr>
          <a:lstStyle/>
          <a:p>
            <a:r>
              <a:rPr lang="es-MX" sz="5400" b="1" dirty="0" smtClean="0">
                <a:latin typeface="AR DARLING" pitchFamily="2" charset="0"/>
              </a:rPr>
              <a:t>PROSOPOPEYA.</a:t>
            </a:r>
            <a:endParaRPr lang="es-MX" sz="5400" b="1" dirty="0">
              <a:latin typeface="AR DARLING" pitchFamily="2" charset="0"/>
            </a:endParaRPr>
          </a:p>
        </p:txBody>
      </p:sp>
      <p:sp>
        <p:nvSpPr>
          <p:cNvPr id="4" name="3 Flecha abajo"/>
          <p:cNvSpPr/>
          <p:nvPr/>
        </p:nvSpPr>
        <p:spPr>
          <a:xfrm>
            <a:off x="3779912" y="1988840"/>
            <a:ext cx="1368152" cy="2088232"/>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8906605" cy="830997"/>
          </a:xfrm>
          <a:prstGeom prst="rect">
            <a:avLst/>
          </a:prstGeom>
          <a:noFill/>
        </p:spPr>
        <p:txBody>
          <a:bodyPr wrap="none" rtlCol="0">
            <a:spAutoFit/>
          </a:bodyPr>
          <a:lstStyle/>
          <a:p>
            <a:r>
              <a:rPr lang="es-MX" sz="4800" b="1" dirty="0" smtClean="0">
                <a:latin typeface="AR DARLING" pitchFamily="2" charset="0"/>
              </a:rPr>
              <a:t>EJEMPLO DE PROSOPOPEYA:</a:t>
            </a:r>
            <a:endParaRPr lang="es-MX" sz="4800" b="1" dirty="0">
              <a:latin typeface="AR DARLING" pitchFamily="2" charset="0"/>
            </a:endParaRPr>
          </a:p>
        </p:txBody>
      </p:sp>
      <p:sp>
        <p:nvSpPr>
          <p:cNvPr id="3" name="2 Pergamino horizontal"/>
          <p:cNvSpPr/>
          <p:nvPr/>
        </p:nvSpPr>
        <p:spPr>
          <a:xfrm>
            <a:off x="251520" y="764704"/>
            <a:ext cx="8568952" cy="5760640"/>
          </a:xfrm>
          <a:prstGeom prst="horizontalScroll">
            <a:avLst/>
          </a:prstGeom>
          <a:solidFill>
            <a:srgbClr val="7030A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3200" b="1" dirty="0" smtClean="0">
                <a:latin typeface="Comic Sans MS" pitchFamily="66" charset="0"/>
              </a:rPr>
              <a:t>El dinero es alcalde y  juez mucho loado, </a:t>
            </a:r>
          </a:p>
          <a:p>
            <a:r>
              <a:rPr lang="es-MX" sz="3200" b="1" dirty="0" smtClean="0">
                <a:latin typeface="Comic Sans MS" pitchFamily="66" charset="0"/>
              </a:rPr>
              <a:t>este es consejero y  sutil abogado,</a:t>
            </a:r>
          </a:p>
          <a:p>
            <a:r>
              <a:rPr lang="es-MX" sz="3200" b="1" dirty="0" smtClean="0">
                <a:latin typeface="Comic Sans MS" pitchFamily="66" charset="0"/>
              </a:rPr>
              <a:t>aguacil y merino mucho muy esforzado;</a:t>
            </a:r>
          </a:p>
          <a:p>
            <a:r>
              <a:rPr lang="es-MX" sz="3200" b="1" dirty="0" smtClean="0">
                <a:latin typeface="Comic Sans MS" pitchFamily="66" charset="0"/>
              </a:rPr>
              <a:t>de todos los oficios es muy operado.</a:t>
            </a:r>
          </a:p>
          <a:p>
            <a:pPr algn="r"/>
            <a:endParaRPr lang="es-MX" sz="3200" b="1" dirty="0" smtClean="0"/>
          </a:p>
          <a:p>
            <a:pPr algn="r"/>
            <a:r>
              <a:rPr lang="es-MX" sz="3200" b="1" dirty="0" smtClean="0"/>
              <a:t>Arcipreste de Hila.</a:t>
            </a:r>
          </a:p>
        </p:txBody>
      </p:sp>
    </p:spTree>
  </p:cSld>
  <p:clrMapOvr>
    <a:masterClrMapping/>
  </p:clrMapOvr>
  <p:transition spd="slow">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flipH="1">
            <a:off x="395536" y="0"/>
            <a:ext cx="8429652" cy="2585323"/>
          </a:xfrm>
          <a:prstGeom prst="rect">
            <a:avLst/>
          </a:prstGeom>
          <a:noFill/>
        </p:spPr>
        <p:txBody>
          <a:bodyPr wrap="square" rtlCol="0">
            <a:spAutoFit/>
          </a:bodyPr>
          <a:lstStyle/>
          <a:p>
            <a:pPr algn="ctr"/>
            <a:r>
              <a:rPr lang="es-ES" sz="5400" b="1" dirty="0" smtClean="0">
                <a:latin typeface="AR DARLING" pitchFamily="2" charset="0"/>
              </a:rPr>
              <a:t>IMAGEN, COMPARACION O SIMIL. </a:t>
            </a:r>
            <a:endParaRPr lang="es-ES" sz="5400" b="1" dirty="0">
              <a:latin typeface="AR DARLING" pitchFamily="2" charset="0"/>
            </a:endParaRPr>
          </a:p>
        </p:txBody>
      </p:sp>
      <p:sp>
        <p:nvSpPr>
          <p:cNvPr id="3" name="2 Flecha abajo"/>
          <p:cNvSpPr/>
          <p:nvPr/>
        </p:nvSpPr>
        <p:spPr>
          <a:xfrm>
            <a:off x="4067944" y="2636912"/>
            <a:ext cx="1152128" cy="1644784"/>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 name="3 CuadroTexto"/>
          <p:cNvSpPr txBox="1"/>
          <p:nvPr/>
        </p:nvSpPr>
        <p:spPr>
          <a:xfrm flipH="1">
            <a:off x="683568" y="4303455"/>
            <a:ext cx="7715304" cy="2554545"/>
          </a:xfrm>
          <a:prstGeom prst="rect">
            <a:avLst/>
          </a:prstGeom>
          <a:noFill/>
        </p:spPr>
        <p:txBody>
          <a:bodyPr wrap="square" rtlCol="0">
            <a:spAutoFit/>
          </a:bodyPr>
          <a:lstStyle/>
          <a:p>
            <a:pPr algn="ctr"/>
            <a:r>
              <a:rPr lang="es-ES" sz="4000" b="1" dirty="0" smtClean="0">
                <a:latin typeface="Comic Sans MS" pitchFamily="66" charset="0"/>
              </a:rPr>
              <a:t>Compara , para hacerlo mas plástico, un hecho real con otro que posee las mismas cualidades en mayor grado.</a:t>
            </a:r>
            <a:endParaRPr lang="es-ES" sz="40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rot="10800000" flipV="1">
            <a:off x="611560" y="0"/>
            <a:ext cx="7897510" cy="923330"/>
          </a:xfrm>
          <a:prstGeom prst="rect">
            <a:avLst/>
          </a:prstGeom>
          <a:noFill/>
        </p:spPr>
        <p:txBody>
          <a:bodyPr wrap="square" rtlCol="0">
            <a:spAutoFit/>
          </a:bodyPr>
          <a:lstStyle/>
          <a:p>
            <a:r>
              <a:rPr lang="es-ES" sz="5400" b="1" dirty="0" smtClean="0">
                <a:latin typeface="AR DARLING" pitchFamily="2" charset="0"/>
              </a:rPr>
              <a:t>EJEMPLO DE IMAGEN:</a:t>
            </a:r>
            <a:endParaRPr lang="es-ES" sz="3600" b="1" dirty="0">
              <a:latin typeface="AR DARLING" pitchFamily="2" charset="0"/>
            </a:endParaRPr>
          </a:p>
        </p:txBody>
      </p:sp>
      <p:sp>
        <p:nvSpPr>
          <p:cNvPr id="3" name="2 Pergamino horizontal"/>
          <p:cNvSpPr/>
          <p:nvPr/>
        </p:nvSpPr>
        <p:spPr>
          <a:xfrm>
            <a:off x="323528" y="764704"/>
            <a:ext cx="8496944" cy="6093296"/>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600" b="1" dirty="0" smtClean="0">
                <a:latin typeface="Comic Sans MS" pitchFamily="66" charset="0"/>
              </a:rPr>
              <a:t>Como los ríos, que en veloz corrida</a:t>
            </a:r>
          </a:p>
          <a:p>
            <a:pPr algn="ctr"/>
            <a:r>
              <a:rPr lang="es-ES" sz="3600" b="1" dirty="0" smtClean="0">
                <a:latin typeface="Comic Sans MS" pitchFamily="66" charset="0"/>
              </a:rPr>
              <a:t>se llevan a la mar, tal soy llevado</a:t>
            </a:r>
          </a:p>
          <a:p>
            <a:pPr algn="ctr"/>
            <a:r>
              <a:rPr lang="es-ES" sz="3600" b="1" dirty="0" smtClean="0">
                <a:latin typeface="Comic Sans MS" pitchFamily="66" charset="0"/>
              </a:rPr>
              <a:t>al ultimo suspiro de mi vida.</a:t>
            </a:r>
          </a:p>
          <a:p>
            <a:pPr algn="ctr"/>
            <a:endParaRPr lang="es-ES" sz="3600" b="1" dirty="0" smtClean="0"/>
          </a:p>
          <a:p>
            <a:pPr algn="ctr"/>
            <a:r>
              <a:rPr lang="es-ES" sz="3600" b="1" dirty="0" smtClean="0"/>
              <a:t>                                               Andrade.</a:t>
            </a:r>
            <a:endParaRPr lang="es-ES" sz="3600" b="1" dirty="0"/>
          </a:p>
        </p:txBody>
      </p:sp>
    </p:spTree>
  </p:cSld>
  <p:clrMapOvr>
    <a:masterClrMapping/>
  </p:clrMapOvr>
  <p:transition spd="slow">
    <p:dissolv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rot="10800000" flipV="1">
            <a:off x="889870" y="332656"/>
            <a:ext cx="8254130" cy="923330"/>
          </a:xfrm>
          <a:prstGeom prst="rect">
            <a:avLst/>
          </a:prstGeom>
          <a:noFill/>
        </p:spPr>
        <p:txBody>
          <a:bodyPr wrap="square" rtlCol="0">
            <a:spAutoFit/>
          </a:bodyPr>
          <a:lstStyle/>
          <a:p>
            <a:pPr algn="ctr"/>
            <a:r>
              <a:rPr lang="es-ES" sz="5400" b="1" dirty="0" smtClean="0">
                <a:latin typeface="AR DARLING" pitchFamily="2" charset="0"/>
              </a:rPr>
              <a:t>FIGURAS LOGICAS.</a:t>
            </a:r>
            <a:endParaRPr lang="es-ES" b="1" dirty="0">
              <a:latin typeface="AR DARLING" pitchFamily="2" charset="0"/>
            </a:endParaRPr>
          </a:p>
        </p:txBody>
      </p:sp>
      <p:sp>
        <p:nvSpPr>
          <p:cNvPr id="3" name="2 Flecha abajo"/>
          <p:cNvSpPr/>
          <p:nvPr/>
        </p:nvSpPr>
        <p:spPr>
          <a:xfrm>
            <a:off x="4211960" y="1340768"/>
            <a:ext cx="1152128" cy="1788230"/>
          </a:xfrm>
          <a:prstGeom prst="downArrow">
            <a:avLst/>
          </a:prstGeom>
          <a:solidFill>
            <a:srgbClr val="FF000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4" name="3 CuadroTexto"/>
          <p:cNvSpPr txBox="1"/>
          <p:nvPr/>
        </p:nvSpPr>
        <p:spPr>
          <a:xfrm>
            <a:off x="827584" y="3441680"/>
            <a:ext cx="7715304" cy="3416320"/>
          </a:xfrm>
          <a:prstGeom prst="rect">
            <a:avLst/>
          </a:prstGeom>
          <a:noFill/>
        </p:spPr>
        <p:txBody>
          <a:bodyPr wrap="square" rtlCol="0">
            <a:spAutoFit/>
          </a:bodyPr>
          <a:lstStyle/>
          <a:p>
            <a:pPr algn="ctr"/>
            <a:r>
              <a:rPr lang="es-ES" sz="3600" b="1" dirty="0" smtClean="0">
                <a:latin typeface="Comic Sans MS" pitchFamily="66" charset="0"/>
              </a:rPr>
              <a:t>Se emplean para expresar los pensamientos con todos los matices que puedan hacerlos mas claros y mas precisos, sin intención de conmover al oyente o lector.</a:t>
            </a:r>
            <a:endParaRPr lang="es-ES" sz="36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4544" y="548680"/>
            <a:ext cx="5724128" cy="923330"/>
          </a:xfrm>
          <a:prstGeom prst="rect">
            <a:avLst/>
          </a:prstGeom>
          <a:noFill/>
        </p:spPr>
        <p:txBody>
          <a:bodyPr wrap="square" rtlCol="0">
            <a:spAutoFit/>
          </a:bodyPr>
          <a:lstStyle/>
          <a:p>
            <a:pPr algn="ctr"/>
            <a:r>
              <a:rPr lang="es-ES" sz="5400" b="1" dirty="0" smtClean="0">
                <a:latin typeface="AR DARLING" pitchFamily="2" charset="0"/>
              </a:rPr>
              <a:t>SENTENCIA.</a:t>
            </a:r>
            <a:endParaRPr lang="es-ES" sz="5400" b="1" dirty="0">
              <a:latin typeface="AR DARLING" pitchFamily="2" charset="0"/>
            </a:endParaRPr>
          </a:p>
        </p:txBody>
      </p:sp>
      <p:sp>
        <p:nvSpPr>
          <p:cNvPr id="3" name="2 CuadroTexto"/>
          <p:cNvSpPr txBox="1"/>
          <p:nvPr/>
        </p:nvSpPr>
        <p:spPr>
          <a:xfrm>
            <a:off x="755576" y="3318570"/>
            <a:ext cx="2857488" cy="3539430"/>
          </a:xfrm>
          <a:prstGeom prst="rect">
            <a:avLst/>
          </a:prstGeom>
          <a:noFill/>
        </p:spPr>
        <p:txBody>
          <a:bodyPr wrap="square" rtlCol="0">
            <a:spAutoFit/>
          </a:bodyPr>
          <a:lstStyle/>
          <a:p>
            <a:pPr algn="ctr"/>
            <a:r>
              <a:rPr lang="es-ES" sz="3200" b="1" dirty="0" smtClean="0">
                <a:latin typeface="Comic Sans MS" pitchFamily="66" charset="0"/>
              </a:rPr>
              <a:t>Es la expresión de una verdad profunda en términos breves y lacónicos.</a:t>
            </a:r>
            <a:endParaRPr lang="es-ES" sz="3200" b="1" dirty="0">
              <a:latin typeface="Comic Sans MS" pitchFamily="66" charset="0"/>
            </a:endParaRPr>
          </a:p>
        </p:txBody>
      </p:sp>
      <p:sp>
        <p:nvSpPr>
          <p:cNvPr id="11" name="10 Flecha abajo"/>
          <p:cNvSpPr/>
          <p:nvPr/>
        </p:nvSpPr>
        <p:spPr>
          <a:xfrm>
            <a:off x="1835696" y="1772816"/>
            <a:ext cx="1000132" cy="1285884"/>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3" name="12 Flecha derecha"/>
          <p:cNvSpPr/>
          <p:nvPr/>
        </p:nvSpPr>
        <p:spPr>
          <a:xfrm>
            <a:off x="4786314" y="500042"/>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4" name="13 Flecha derecha"/>
          <p:cNvSpPr/>
          <p:nvPr/>
        </p:nvSpPr>
        <p:spPr>
          <a:xfrm>
            <a:off x="4786314" y="1428736"/>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5" name="14 Flecha derecha"/>
          <p:cNvSpPr/>
          <p:nvPr/>
        </p:nvSpPr>
        <p:spPr>
          <a:xfrm>
            <a:off x="4786314" y="2285992"/>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6" name="15 Flecha derecha"/>
          <p:cNvSpPr/>
          <p:nvPr/>
        </p:nvSpPr>
        <p:spPr>
          <a:xfrm>
            <a:off x="4788024" y="3068960"/>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7" name="16 Flecha derecha"/>
          <p:cNvSpPr/>
          <p:nvPr/>
        </p:nvSpPr>
        <p:spPr>
          <a:xfrm>
            <a:off x="4857752" y="4000504"/>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8" name="17 Flecha derecha"/>
          <p:cNvSpPr/>
          <p:nvPr/>
        </p:nvSpPr>
        <p:spPr>
          <a:xfrm>
            <a:off x="4857752" y="4929198"/>
            <a:ext cx="714380" cy="64294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9" name="18 Flecha derecha"/>
          <p:cNvSpPr/>
          <p:nvPr/>
        </p:nvSpPr>
        <p:spPr>
          <a:xfrm>
            <a:off x="4857752" y="5929330"/>
            <a:ext cx="714380" cy="642942"/>
          </a:xfrm>
          <a:prstGeom prst="rightArrow">
            <a:avLst>
              <a:gd name="adj1" fmla="val 50000"/>
              <a:gd name="adj2" fmla="val 37071"/>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1" name="20 CuadroTexto"/>
          <p:cNvSpPr txBox="1"/>
          <p:nvPr/>
        </p:nvSpPr>
        <p:spPr>
          <a:xfrm>
            <a:off x="5929322" y="571480"/>
            <a:ext cx="2071702" cy="369332"/>
          </a:xfrm>
          <a:prstGeom prst="rect">
            <a:avLst/>
          </a:prstGeom>
          <a:noFill/>
        </p:spPr>
        <p:txBody>
          <a:bodyPr wrap="square" rtlCol="0">
            <a:spAutoFit/>
          </a:bodyPr>
          <a:lstStyle/>
          <a:p>
            <a:endParaRPr lang="es-ES" dirty="0"/>
          </a:p>
        </p:txBody>
      </p:sp>
      <p:sp>
        <p:nvSpPr>
          <p:cNvPr id="22" name="21 CuadroTexto"/>
          <p:cNvSpPr txBox="1"/>
          <p:nvPr/>
        </p:nvSpPr>
        <p:spPr>
          <a:xfrm>
            <a:off x="5786446" y="642918"/>
            <a:ext cx="2818002" cy="584775"/>
          </a:xfrm>
          <a:prstGeom prst="rect">
            <a:avLst/>
          </a:prstGeom>
          <a:noFill/>
        </p:spPr>
        <p:txBody>
          <a:bodyPr wrap="square" rtlCol="0">
            <a:spAutoFit/>
          </a:bodyPr>
          <a:lstStyle/>
          <a:p>
            <a:r>
              <a:rPr lang="es-ES" sz="3200" b="1" dirty="0" smtClean="0">
                <a:latin typeface="Comic Sans MS" pitchFamily="66" charset="0"/>
              </a:rPr>
              <a:t>PRINCIPIO.</a:t>
            </a:r>
            <a:endParaRPr lang="es-ES" sz="3200" b="1" dirty="0">
              <a:latin typeface="Comic Sans MS" pitchFamily="66" charset="0"/>
            </a:endParaRPr>
          </a:p>
        </p:txBody>
      </p:sp>
      <p:sp>
        <p:nvSpPr>
          <p:cNvPr id="24" name="23 CuadroTexto"/>
          <p:cNvSpPr txBox="1"/>
          <p:nvPr/>
        </p:nvSpPr>
        <p:spPr>
          <a:xfrm>
            <a:off x="5929322" y="1500174"/>
            <a:ext cx="2603118" cy="584775"/>
          </a:xfrm>
          <a:prstGeom prst="rect">
            <a:avLst/>
          </a:prstGeom>
          <a:noFill/>
        </p:spPr>
        <p:txBody>
          <a:bodyPr wrap="square" rtlCol="0">
            <a:spAutoFit/>
          </a:bodyPr>
          <a:lstStyle/>
          <a:p>
            <a:r>
              <a:rPr lang="es-ES" sz="3200" b="1" dirty="0" smtClean="0">
                <a:latin typeface="Comic Sans MS" pitchFamily="66" charset="0"/>
              </a:rPr>
              <a:t>MAXIMA.</a:t>
            </a:r>
            <a:endParaRPr lang="es-ES" sz="3200" b="1" dirty="0">
              <a:latin typeface="Comic Sans MS" pitchFamily="66" charset="0"/>
            </a:endParaRPr>
          </a:p>
        </p:txBody>
      </p:sp>
      <p:sp>
        <p:nvSpPr>
          <p:cNvPr id="25" name="24 CuadroTexto"/>
          <p:cNvSpPr txBox="1"/>
          <p:nvPr/>
        </p:nvSpPr>
        <p:spPr>
          <a:xfrm>
            <a:off x="5868144" y="2348880"/>
            <a:ext cx="3000396" cy="584775"/>
          </a:xfrm>
          <a:prstGeom prst="rect">
            <a:avLst/>
          </a:prstGeom>
          <a:noFill/>
        </p:spPr>
        <p:txBody>
          <a:bodyPr wrap="square" rtlCol="0">
            <a:spAutoFit/>
          </a:bodyPr>
          <a:lstStyle/>
          <a:p>
            <a:r>
              <a:rPr lang="es-ES" sz="3200" b="1" dirty="0" smtClean="0">
                <a:latin typeface="Comic Sans MS" pitchFamily="66" charset="0"/>
              </a:rPr>
              <a:t>AFORISMO.</a:t>
            </a:r>
            <a:endParaRPr lang="es-ES" sz="3200" b="1" dirty="0">
              <a:latin typeface="Comic Sans MS" pitchFamily="66" charset="0"/>
            </a:endParaRPr>
          </a:p>
        </p:txBody>
      </p:sp>
      <p:sp>
        <p:nvSpPr>
          <p:cNvPr id="26" name="25 CuadroTexto"/>
          <p:cNvSpPr txBox="1"/>
          <p:nvPr/>
        </p:nvSpPr>
        <p:spPr>
          <a:xfrm>
            <a:off x="5796136" y="3140968"/>
            <a:ext cx="3033456" cy="584775"/>
          </a:xfrm>
          <a:prstGeom prst="rect">
            <a:avLst/>
          </a:prstGeom>
          <a:noFill/>
        </p:spPr>
        <p:txBody>
          <a:bodyPr wrap="square" rtlCol="0">
            <a:spAutoFit/>
          </a:bodyPr>
          <a:lstStyle/>
          <a:p>
            <a:r>
              <a:rPr lang="es-ES" sz="3200" b="1" dirty="0" smtClean="0">
                <a:latin typeface="Comic Sans MS" pitchFamily="66" charset="0"/>
              </a:rPr>
              <a:t>OPOTEGMA.</a:t>
            </a:r>
            <a:endParaRPr lang="es-ES" sz="3200" b="1" dirty="0">
              <a:latin typeface="Comic Sans MS" pitchFamily="66" charset="0"/>
            </a:endParaRPr>
          </a:p>
        </p:txBody>
      </p:sp>
      <p:sp>
        <p:nvSpPr>
          <p:cNvPr id="27" name="26 CuadroTexto"/>
          <p:cNvSpPr txBox="1"/>
          <p:nvPr/>
        </p:nvSpPr>
        <p:spPr>
          <a:xfrm>
            <a:off x="5857884" y="4077072"/>
            <a:ext cx="3286116" cy="646331"/>
          </a:xfrm>
          <a:prstGeom prst="rect">
            <a:avLst/>
          </a:prstGeom>
          <a:noFill/>
        </p:spPr>
        <p:txBody>
          <a:bodyPr wrap="square" rtlCol="0">
            <a:spAutoFit/>
          </a:bodyPr>
          <a:lstStyle/>
          <a:p>
            <a:r>
              <a:rPr lang="es-ES" sz="3600" b="1" dirty="0" smtClean="0">
                <a:latin typeface="Comic Sans MS" pitchFamily="66" charset="0"/>
              </a:rPr>
              <a:t>REFRAN.</a:t>
            </a:r>
            <a:endParaRPr lang="es-ES" sz="3600" b="1" dirty="0">
              <a:latin typeface="Comic Sans MS" pitchFamily="66" charset="0"/>
            </a:endParaRPr>
          </a:p>
        </p:txBody>
      </p:sp>
      <p:sp>
        <p:nvSpPr>
          <p:cNvPr id="28" name="27 CuadroTexto"/>
          <p:cNvSpPr txBox="1"/>
          <p:nvPr/>
        </p:nvSpPr>
        <p:spPr>
          <a:xfrm>
            <a:off x="5868144" y="5013176"/>
            <a:ext cx="2747134" cy="584775"/>
          </a:xfrm>
          <a:prstGeom prst="rect">
            <a:avLst/>
          </a:prstGeom>
          <a:noFill/>
        </p:spPr>
        <p:txBody>
          <a:bodyPr wrap="square" rtlCol="0">
            <a:spAutoFit/>
          </a:bodyPr>
          <a:lstStyle/>
          <a:p>
            <a:r>
              <a:rPr lang="es-ES" sz="3200" b="1" dirty="0" smtClean="0">
                <a:latin typeface="Comic Sans MS" pitchFamily="66" charset="0"/>
              </a:rPr>
              <a:t>ADAGIO.</a:t>
            </a:r>
            <a:endParaRPr lang="es-ES" sz="3200" b="1" dirty="0">
              <a:latin typeface="Comic Sans MS" pitchFamily="66" charset="0"/>
            </a:endParaRPr>
          </a:p>
        </p:txBody>
      </p:sp>
      <p:sp>
        <p:nvSpPr>
          <p:cNvPr id="29" name="28 CuadroTexto"/>
          <p:cNvSpPr txBox="1"/>
          <p:nvPr/>
        </p:nvSpPr>
        <p:spPr>
          <a:xfrm>
            <a:off x="5796136" y="5877272"/>
            <a:ext cx="3683238" cy="646331"/>
          </a:xfrm>
          <a:prstGeom prst="rect">
            <a:avLst/>
          </a:prstGeom>
          <a:noFill/>
        </p:spPr>
        <p:txBody>
          <a:bodyPr wrap="square" rtlCol="0">
            <a:spAutoFit/>
          </a:bodyPr>
          <a:lstStyle/>
          <a:p>
            <a:r>
              <a:rPr lang="es-ES" sz="3600" b="1" dirty="0" smtClean="0">
                <a:latin typeface="Comic Sans MS" pitchFamily="66" charset="0"/>
              </a:rPr>
              <a:t>PROVERBIO.</a:t>
            </a:r>
            <a:endParaRPr lang="es-ES" sz="36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971600" y="260648"/>
            <a:ext cx="6912768" cy="923330"/>
          </a:xfrm>
          <a:prstGeom prst="rect">
            <a:avLst/>
          </a:prstGeom>
          <a:noFill/>
        </p:spPr>
        <p:txBody>
          <a:bodyPr wrap="square" rtlCol="0">
            <a:spAutoFit/>
          </a:bodyPr>
          <a:lstStyle/>
          <a:p>
            <a:pPr algn="ctr"/>
            <a:r>
              <a:rPr lang="es-MX" sz="5400" dirty="0" smtClean="0">
                <a:latin typeface="AR DARLING" pitchFamily="2" charset="0"/>
              </a:rPr>
              <a:t>PRINCIPIO.</a:t>
            </a:r>
            <a:endParaRPr lang="es-MX" sz="5400" dirty="0">
              <a:latin typeface="AR DARLING" pitchFamily="2" charset="0"/>
            </a:endParaRPr>
          </a:p>
        </p:txBody>
      </p:sp>
      <p:sp>
        <p:nvSpPr>
          <p:cNvPr id="4" name="3 CuadroTexto"/>
          <p:cNvSpPr txBox="1"/>
          <p:nvPr/>
        </p:nvSpPr>
        <p:spPr>
          <a:xfrm>
            <a:off x="1475656" y="5013176"/>
            <a:ext cx="6336704" cy="1323439"/>
          </a:xfrm>
          <a:prstGeom prst="rect">
            <a:avLst/>
          </a:prstGeom>
          <a:noFill/>
        </p:spPr>
        <p:txBody>
          <a:bodyPr wrap="square" rtlCol="0">
            <a:spAutoFit/>
          </a:bodyPr>
          <a:lstStyle/>
          <a:p>
            <a:pPr algn="ctr"/>
            <a:r>
              <a:rPr lang="es-MX" sz="4000" b="1" dirty="0" smtClean="0">
                <a:latin typeface="Comic Sans MS" pitchFamily="66" charset="0"/>
              </a:rPr>
              <a:t>Si es meramente especulativa</a:t>
            </a:r>
            <a:r>
              <a:rPr lang="es-MX" sz="4000" dirty="0" smtClean="0"/>
              <a:t>.</a:t>
            </a:r>
            <a:endParaRPr lang="es-MX" dirty="0"/>
          </a:p>
        </p:txBody>
      </p:sp>
      <p:sp>
        <p:nvSpPr>
          <p:cNvPr id="5" name="4 Flecha abajo"/>
          <p:cNvSpPr/>
          <p:nvPr/>
        </p:nvSpPr>
        <p:spPr>
          <a:xfrm>
            <a:off x="3635896" y="1844824"/>
            <a:ext cx="1440160" cy="2160240"/>
          </a:xfrm>
          <a:prstGeom prst="downArrow">
            <a:avLst/>
          </a:prstGeom>
          <a:solidFill>
            <a:srgbClr val="FF000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63688" y="620688"/>
            <a:ext cx="4896544" cy="923330"/>
          </a:xfrm>
          <a:prstGeom prst="rect">
            <a:avLst/>
          </a:prstGeom>
          <a:noFill/>
        </p:spPr>
        <p:txBody>
          <a:bodyPr wrap="square" rtlCol="0">
            <a:spAutoFit/>
          </a:bodyPr>
          <a:lstStyle/>
          <a:p>
            <a:pPr algn="ctr"/>
            <a:r>
              <a:rPr lang="es-MX" sz="5400" dirty="0" smtClean="0">
                <a:latin typeface="AR DARLING" pitchFamily="2" charset="0"/>
              </a:rPr>
              <a:t>MAXIMA.</a:t>
            </a:r>
            <a:endParaRPr lang="es-MX" sz="5400" dirty="0">
              <a:latin typeface="AR DARLING" pitchFamily="2" charset="0"/>
            </a:endParaRPr>
          </a:p>
        </p:txBody>
      </p:sp>
      <p:sp>
        <p:nvSpPr>
          <p:cNvPr id="3" name="2 Flecha abajo"/>
          <p:cNvSpPr/>
          <p:nvPr/>
        </p:nvSpPr>
        <p:spPr>
          <a:xfrm>
            <a:off x="3563888" y="1916832"/>
            <a:ext cx="1224136" cy="180020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971600" y="4365104"/>
            <a:ext cx="5904656" cy="1754326"/>
          </a:xfrm>
          <a:prstGeom prst="rect">
            <a:avLst/>
          </a:prstGeom>
          <a:noFill/>
        </p:spPr>
        <p:txBody>
          <a:bodyPr wrap="square" rtlCol="0">
            <a:spAutoFit/>
          </a:bodyPr>
          <a:lstStyle/>
          <a:p>
            <a:pPr algn="ctr"/>
            <a:r>
              <a:rPr lang="es-MX" sz="5400" b="1" dirty="0" smtClean="0">
                <a:latin typeface="Comic Sans MS" pitchFamily="66" charset="0"/>
              </a:rPr>
              <a:t>Si se ordena a la practica.</a:t>
            </a:r>
            <a:endParaRPr lang="es-MX"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0"/>
            <a:ext cx="6989414" cy="769441"/>
          </a:xfrm>
          <a:prstGeom prst="rect">
            <a:avLst/>
          </a:prstGeom>
          <a:noFill/>
        </p:spPr>
        <p:txBody>
          <a:bodyPr wrap="none" rtlCol="0">
            <a:spAutoFit/>
          </a:bodyPr>
          <a:lstStyle/>
          <a:p>
            <a:r>
              <a:rPr lang="es-MX" sz="4400" dirty="0" smtClean="0">
                <a:latin typeface="AR DARLING" pitchFamily="2" charset="0"/>
              </a:rPr>
              <a:t>FIGURAS DESCRIPTIVAS</a:t>
            </a:r>
            <a:endParaRPr lang="es-MX" sz="4400" dirty="0">
              <a:latin typeface="AR DARLING" pitchFamily="2" charset="0"/>
            </a:endParaRPr>
          </a:p>
        </p:txBody>
      </p:sp>
      <p:sp>
        <p:nvSpPr>
          <p:cNvPr id="3" name="2 Flecha abajo"/>
          <p:cNvSpPr/>
          <p:nvPr/>
        </p:nvSpPr>
        <p:spPr>
          <a:xfrm>
            <a:off x="755576" y="980728"/>
            <a:ext cx="792088" cy="1152128"/>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0" y="2132856"/>
            <a:ext cx="2232248" cy="4401205"/>
          </a:xfrm>
          <a:prstGeom prst="rect">
            <a:avLst/>
          </a:prstGeom>
          <a:noFill/>
        </p:spPr>
        <p:txBody>
          <a:bodyPr wrap="square" rtlCol="0">
            <a:spAutoFit/>
          </a:bodyPr>
          <a:lstStyle/>
          <a:p>
            <a:pPr algn="ctr"/>
            <a:r>
              <a:rPr lang="es-MX" sz="2800" b="1" dirty="0" smtClean="0">
                <a:latin typeface="Comic Sans MS" pitchFamily="66" charset="0"/>
              </a:rPr>
              <a:t>SON LAS QUE SE UTILIZAN PARA DESCRIBIR LA REALDAD DE UNA MANERA </a:t>
            </a:r>
            <a:r>
              <a:rPr lang="es-MX" sz="2800" b="1" dirty="0" smtClean="0">
                <a:latin typeface="Comic Sans MS" pitchFamily="66" charset="0"/>
              </a:rPr>
              <a:t>PLÁSTICA</a:t>
            </a:r>
            <a:r>
              <a:rPr lang="es-MX" sz="2800" b="1" dirty="0" smtClean="0">
                <a:latin typeface="Comic Sans MS" pitchFamily="66" charset="0"/>
              </a:rPr>
              <a:t>.</a:t>
            </a:r>
            <a:endParaRPr lang="es-MX" sz="2800" b="1" dirty="0">
              <a:latin typeface="Comic Sans MS" pitchFamily="66" charset="0"/>
            </a:endParaRPr>
          </a:p>
        </p:txBody>
      </p:sp>
      <p:sp>
        <p:nvSpPr>
          <p:cNvPr id="6" name="5 CuadroTexto"/>
          <p:cNvSpPr txBox="1"/>
          <p:nvPr/>
        </p:nvSpPr>
        <p:spPr>
          <a:xfrm>
            <a:off x="2411760" y="3212976"/>
            <a:ext cx="3672408" cy="1077218"/>
          </a:xfrm>
          <a:prstGeom prst="rect">
            <a:avLst/>
          </a:prstGeom>
          <a:noFill/>
        </p:spPr>
        <p:txBody>
          <a:bodyPr wrap="square" rtlCol="0">
            <a:spAutoFit/>
          </a:bodyPr>
          <a:lstStyle/>
          <a:p>
            <a:pPr algn="ctr"/>
            <a:r>
              <a:rPr lang="es-MX" sz="3200" b="1" dirty="0" smtClean="0">
                <a:latin typeface="Comic Sans MS" pitchFamily="66" charset="0"/>
              </a:rPr>
              <a:t>DESCRIPCIÓN </a:t>
            </a:r>
            <a:r>
              <a:rPr lang="es-MX" sz="3200" b="1" dirty="0" smtClean="0">
                <a:latin typeface="Comic Sans MS" pitchFamily="66" charset="0"/>
              </a:rPr>
              <a:t>O HIPOTIPOSIS</a:t>
            </a:r>
            <a:endParaRPr lang="es-MX" sz="3200" b="1" dirty="0">
              <a:latin typeface="Comic Sans MS" pitchFamily="66" charset="0"/>
            </a:endParaRPr>
          </a:p>
        </p:txBody>
      </p:sp>
      <p:sp>
        <p:nvSpPr>
          <p:cNvPr id="7" name="6 Flecha derecha"/>
          <p:cNvSpPr/>
          <p:nvPr/>
        </p:nvSpPr>
        <p:spPr>
          <a:xfrm>
            <a:off x="4860032" y="1124744"/>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8" name="7 Flecha derecha"/>
          <p:cNvSpPr/>
          <p:nvPr/>
        </p:nvSpPr>
        <p:spPr>
          <a:xfrm>
            <a:off x="4932040" y="1916832"/>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8 Flecha derecha"/>
          <p:cNvSpPr/>
          <p:nvPr/>
        </p:nvSpPr>
        <p:spPr>
          <a:xfrm>
            <a:off x="4932040" y="2708920"/>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0" name="9 Flecha derecha"/>
          <p:cNvSpPr/>
          <p:nvPr/>
        </p:nvSpPr>
        <p:spPr>
          <a:xfrm>
            <a:off x="6012160" y="3573016"/>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1" name="10 Flecha derecha"/>
          <p:cNvSpPr/>
          <p:nvPr/>
        </p:nvSpPr>
        <p:spPr>
          <a:xfrm>
            <a:off x="4932040" y="4365104"/>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2" name="11 Flecha derecha"/>
          <p:cNvSpPr/>
          <p:nvPr/>
        </p:nvSpPr>
        <p:spPr>
          <a:xfrm>
            <a:off x="4932040" y="5157192"/>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3" name="12 Flecha derecha"/>
          <p:cNvSpPr/>
          <p:nvPr/>
        </p:nvSpPr>
        <p:spPr>
          <a:xfrm>
            <a:off x="4932040" y="6237312"/>
            <a:ext cx="504056" cy="288032"/>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24" name="23 CuadroTexto"/>
          <p:cNvSpPr txBox="1"/>
          <p:nvPr/>
        </p:nvSpPr>
        <p:spPr>
          <a:xfrm>
            <a:off x="5436096" y="908720"/>
            <a:ext cx="4320480" cy="584775"/>
          </a:xfrm>
          <a:prstGeom prst="rect">
            <a:avLst/>
          </a:prstGeom>
          <a:noFill/>
        </p:spPr>
        <p:txBody>
          <a:bodyPr wrap="square" rtlCol="0">
            <a:spAutoFit/>
          </a:bodyPr>
          <a:lstStyle/>
          <a:p>
            <a:r>
              <a:rPr lang="es-MX" sz="3200" b="1" dirty="0" smtClean="0">
                <a:latin typeface="Comic Sans MS" pitchFamily="66" charset="0"/>
              </a:rPr>
              <a:t>PROSOPOGRAFÍA</a:t>
            </a:r>
            <a:endParaRPr lang="es-MX" sz="3200" b="1" dirty="0">
              <a:latin typeface="Comic Sans MS" pitchFamily="66" charset="0"/>
            </a:endParaRPr>
          </a:p>
        </p:txBody>
      </p:sp>
      <p:sp>
        <p:nvSpPr>
          <p:cNvPr id="26" name="25 CuadroTexto"/>
          <p:cNvSpPr txBox="1"/>
          <p:nvPr/>
        </p:nvSpPr>
        <p:spPr>
          <a:xfrm>
            <a:off x="6156176" y="1772816"/>
            <a:ext cx="2195736" cy="584775"/>
          </a:xfrm>
          <a:prstGeom prst="rect">
            <a:avLst/>
          </a:prstGeom>
          <a:noFill/>
        </p:spPr>
        <p:txBody>
          <a:bodyPr wrap="square" rtlCol="0">
            <a:spAutoFit/>
          </a:bodyPr>
          <a:lstStyle/>
          <a:p>
            <a:r>
              <a:rPr lang="es-MX" sz="3200" b="1" dirty="0" smtClean="0">
                <a:latin typeface="Comic Sans MS" pitchFamily="66" charset="0"/>
              </a:rPr>
              <a:t>ETOPEYA</a:t>
            </a:r>
            <a:endParaRPr lang="es-MX" sz="3200" b="1" dirty="0">
              <a:latin typeface="Comic Sans MS" pitchFamily="66" charset="0"/>
            </a:endParaRPr>
          </a:p>
        </p:txBody>
      </p:sp>
      <p:sp>
        <p:nvSpPr>
          <p:cNvPr id="27" name="26 CuadroTexto"/>
          <p:cNvSpPr txBox="1"/>
          <p:nvPr/>
        </p:nvSpPr>
        <p:spPr>
          <a:xfrm>
            <a:off x="6156176" y="2564904"/>
            <a:ext cx="2267744" cy="584775"/>
          </a:xfrm>
          <a:prstGeom prst="rect">
            <a:avLst/>
          </a:prstGeom>
          <a:noFill/>
        </p:spPr>
        <p:txBody>
          <a:bodyPr wrap="square" rtlCol="0">
            <a:spAutoFit/>
          </a:bodyPr>
          <a:lstStyle/>
          <a:p>
            <a:r>
              <a:rPr lang="es-MX" sz="3200" b="1" dirty="0" smtClean="0">
                <a:latin typeface="Comic Sans MS" pitchFamily="66" charset="0"/>
              </a:rPr>
              <a:t>RETRATO</a:t>
            </a:r>
            <a:endParaRPr lang="es-MX" sz="3200" b="1" dirty="0">
              <a:latin typeface="Comic Sans MS" pitchFamily="66" charset="0"/>
            </a:endParaRPr>
          </a:p>
        </p:txBody>
      </p:sp>
      <p:sp>
        <p:nvSpPr>
          <p:cNvPr id="28" name="27 CuadroTexto"/>
          <p:cNvSpPr txBox="1"/>
          <p:nvPr/>
        </p:nvSpPr>
        <p:spPr>
          <a:xfrm>
            <a:off x="6732240" y="3429000"/>
            <a:ext cx="2627784" cy="584775"/>
          </a:xfrm>
          <a:prstGeom prst="rect">
            <a:avLst/>
          </a:prstGeom>
          <a:noFill/>
        </p:spPr>
        <p:txBody>
          <a:bodyPr wrap="square" rtlCol="0">
            <a:spAutoFit/>
          </a:bodyPr>
          <a:lstStyle/>
          <a:p>
            <a:r>
              <a:rPr lang="es-MX" sz="3200" b="1" dirty="0" smtClean="0">
                <a:latin typeface="Comic Sans MS" pitchFamily="66" charset="0"/>
              </a:rPr>
              <a:t>CARÁCTER</a:t>
            </a:r>
            <a:endParaRPr lang="es-MX" sz="3200" b="1" dirty="0">
              <a:latin typeface="Comic Sans MS" pitchFamily="66" charset="0"/>
            </a:endParaRPr>
          </a:p>
        </p:txBody>
      </p:sp>
      <p:sp>
        <p:nvSpPr>
          <p:cNvPr id="29" name="28 CuadroTexto"/>
          <p:cNvSpPr txBox="1"/>
          <p:nvPr/>
        </p:nvSpPr>
        <p:spPr>
          <a:xfrm>
            <a:off x="6012160" y="4221088"/>
            <a:ext cx="3419872" cy="584775"/>
          </a:xfrm>
          <a:prstGeom prst="rect">
            <a:avLst/>
          </a:prstGeom>
          <a:noFill/>
        </p:spPr>
        <p:txBody>
          <a:bodyPr wrap="square" rtlCol="0">
            <a:spAutoFit/>
          </a:bodyPr>
          <a:lstStyle/>
          <a:p>
            <a:r>
              <a:rPr lang="es-MX" sz="3200" b="1" dirty="0" smtClean="0">
                <a:latin typeface="Comic Sans MS" pitchFamily="66" charset="0"/>
              </a:rPr>
              <a:t>PARALELO</a:t>
            </a:r>
            <a:endParaRPr lang="es-MX" sz="3200" b="1" dirty="0">
              <a:latin typeface="Comic Sans MS" pitchFamily="66" charset="0"/>
            </a:endParaRPr>
          </a:p>
        </p:txBody>
      </p:sp>
      <p:sp>
        <p:nvSpPr>
          <p:cNvPr id="30" name="29 CuadroTexto"/>
          <p:cNvSpPr txBox="1"/>
          <p:nvPr/>
        </p:nvSpPr>
        <p:spPr>
          <a:xfrm>
            <a:off x="5543600" y="5013176"/>
            <a:ext cx="3600400" cy="584775"/>
          </a:xfrm>
          <a:prstGeom prst="rect">
            <a:avLst/>
          </a:prstGeom>
          <a:noFill/>
        </p:spPr>
        <p:txBody>
          <a:bodyPr wrap="square" rtlCol="0">
            <a:spAutoFit/>
          </a:bodyPr>
          <a:lstStyle/>
          <a:p>
            <a:r>
              <a:rPr lang="es-MX" sz="3200" b="1" dirty="0" smtClean="0">
                <a:latin typeface="Comic Sans MS" pitchFamily="66" charset="0"/>
              </a:rPr>
              <a:t>CRONOGRAFÍA</a:t>
            </a:r>
            <a:endParaRPr lang="es-MX" sz="3200" b="1" dirty="0">
              <a:latin typeface="Comic Sans MS" pitchFamily="66" charset="0"/>
            </a:endParaRPr>
          </a:p>
        </p:txBody>
      </p:sp>
      <p:sp>
        <p:nvSpPr>
          <p:cNvPr id="31" name="30 CuadroTexto"/>
          <p:cNvSpPr txBox="1"/>
          <p:nvPr/>
        </p:nvSpPr>
        <p:spPr>
          <a:xfrm>
            <a:off x="5724128" y="5949280"/>
            <a:ext cx="2987824" cy="584775"/>
          </a:xfrm>
          <a:prstGeom prst="rect">
            <a:avLst/>
          </a:prstGeom>
          <a:noFill/>
        </p:spPr>
        <p:txBody>
          <a:bodyPr wrap="square" rtlCol="0">
            <a:spAutoFit/>
          </a:bodyPr>
          <a:lstStyle/>
          <a:p>
            <a:r>
              <a:rPr lang="es-MX" sz="3200" b="1" dirty="0" smtClean="0">
                <a:latin typeface="Comic Sans MS" pitchFamily="66" charset="0"/>
              </a:rPr>
              <a:t>TOPOGRAFÍA</a:t>
            </a:r>
            <a:endParaRPr lang="es-MX" sz="3200" b="1" dirty="0">
              <a:latin typeface="Comic Sans MS" pitchFamily="66" charset="0"/>
            </a:endParaRPr>
          </a:p>
        </p:txBody>
      </p:sp>
      <p:sp>
        <p:nvSpPr>
          <p:cNvPr id="25" name="24 Flecha derecha"/>
          <p:cNvSpPr/>
          <p:nvPr/>
        </p:nvSpPr>
        <p:spPr>
          <a:xfrm>
            <a:off x="1907704" y="3284984"/>
            <a:ext cx="576064" cy="792088"/>
          </a:xfrm>
          <a:prstGeom prst="right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331640" y="260648"/>
            <a:ext cx="5832648" cy="923330"/>
          </a:xfrm>
          <a:prstGeom prst="rect">
            <a:avLst/>
          </a:prstGeom>
          <a:noFill/>
        </p:spPr>
        <p:txBody>
          <a:bodyPr wrap="square" rtlCol="0">
            <a:spAutoFit/>
          </a:bodyPr>
          <a:lstStyle/>
          <a:p>
            <a:pPr algn="ctr"/>
            <a:r>
              <a:rPr lang="es-MX" sz="5400" dirty="0" smtClean="0">
                <a:latin typeface="AR DARLING" pitchFamily="2" charset="0"/>
              </a:rPr>
              <a:t>AFORISMO.</a:t>
            </a:r>
            <a:endParaRPr lang="es-MX" sz="5400" dirty="0">
              <a:latin typeface="AR DARLING" pitchFamily="2" charset="0"/>
            </a:endParaRPr>
          </a:p>
        </p:txBody>
      </p:sp>
      <p:sp>
        <p:nvSpPr>
          <p:cNvPr id="3" name="2 Flecha abajo"/>
          <p:cNvSpPr/>
          <p:nvPr/>
        </p:nvSpPr>
        <p:spPr>
          <a:xfrm>
            <a:off x="3563888" y="1556792"/>
            <a:ext cx="1440160" cy="2088232"/>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979712" y="3789040"/>
            <a:ext cx="5184576" cy="2585323"/>
          </a:xfrm>
          <a:prstGeom prst="rect">
            <a:avLst/>
          </a:prstGeom>
          <a:noFill/>
        </p:spPr>
        <p:txBody>
          <a:bodyPr wrap="square" rtlCol="0">
            <a:spAutoFit/>
          </a:bodyPr>
          <a:lstStyle/>
          <a:p>
            <a:pPr algn="ctr"/>
            <a:r>
              <a:rPr lang="es-MX" sz="5400" b="1" dirty="0" smtClean="0">
                <a:latin typeface="Comic Sans MS" pitchFamily="66" charset="0"/>
              </a:rPr>
              <a:t>Si se refiere a una ciencia o arte especial.</a:t>
            </a:r>
            <a:r>
              <a:rPr lang="es-MX" b="1" dirty="0" smtClean="0">
                <a:latin typeface="Comic Sans MS" pitchFamily="66" charset="0"/>
              </a:rPr>
              <a:t>.</a:t>
            </a:r>
            <a:endParaRPr lang="es-MX"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95736" y="620688"/>
            <a:ext cx="6048672" cy="923330"/>
          </a:xfrm>
          <a:prstGeom prst="rect">
            <a:avLst/>
          </a:prstGeom>
          <a:noFill/>
        </p:spPr>
        <p:txBody>
          <a:bodyPr wrap="square" rtlCol="0">
            <a:spAutoFit/>
          </a:bodyPr>
          <a:lstStyle/>
          <a:p>
            <a:r>
              <a:rPr lang="es-MX" sz="5400" b="1" dirty="0" smtClean="0">
                <a:latin typeface="AR DARLING" pitchFamily="2" charset="0"/>
              </a:rPr>
              <a:t>APOTEGMA.</a:t>
            </a:r>
            <a:endParaRPr lang="es-MX" sz="5400" b="1" dirty="0">
              <a:latin typeface="AR DARLING" pitchFamily="2" charset="0"/>
            </a:endParaRPr>
          </a:p>
        </p:txBody>
      </p:sp>
      <p:sp>
        <p:nvSpPr>
          <p:cNvPr id="3" name="2 CuadroTexto"/>
          <p:cNvSpPr txBox="1"/>
          <p:nvPr/>
        </p:nvSpPr>
        <p:spPr>
          <a:xfrm>
            <a:off x="1907704" y="3933056"/>
            <a:ext cx="5040560" cy="2585323"/>
          </a:xfrm>
          <a:prstGeom prst="rect">
            <a:avLst/>
          </a:prstGeom>
          <a:noFill/>
        </p:spPr>
        <p:txBody>
          <a:bodyPr wrap="square" rtlCol="0">
            <a:spAutoFit/>
          </a:bodyPr>
          <a:lstStyle/>
          <a:p>
            <a:pPr algn="ctr"/>
            <a:r>
              <a:rPr lang="es-MX" sz="5400" b="1" dirty="0" smtClean="0">
                <a:latin typeface="Comic Sans MS" pitchFamily="66" charset="0"/>
              </a:rPr>
              <a:t>Si esta tomada de otro autor.</a:t>
            </a:r>
            <a:endParaRPr lang="es-MX" sz="5400" b="1" dirty="0">
              <a:latin typeface="Comic Sans MS" pitchFamily="66" charset="0"/>
            </a:endParaRPr>
          </a:p>
        </p:txBody>
      </p:sp>
      <p:sp>
        <p:nvSpPr>
          <p:cNvPr id="4" name="3 Flecha abajo"/>
          <p:cNvSpPr/>
          <p:nvPr/>
        </p:nvSpPr>
        <p:spPr>
          <a:xfrm>
            <a:off x="3635896" y="1916832"/>
            <a:ext cx="1008112" cy="1656184"/>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340768" y="332656"/>
            <a:ext cx="13681520" cy="769441"/>
          </a:xfrm>
          <a:prstGeom prst="rect">
            <a:avLst/>
          </a:prstGeom>
          <a:noFill/>
        </p:spPr>
        <p:txBody>
          <a:bodyPr wrap="square" rtlCol="0">
            <a:spAutoFit/>
          </a:bodyPr>
          <a:lstStyle/>
          <a:p>
            <a:pPr algn="ctr"/>
            <a:r>
              <a:rPr lang="es-MX" sz="4400" b="1" dirty="0" smtClean="0">
                <a:latin typeface="AR DARLING" pitchFamily="2" charset="0"/>
              </a:rPr>
              <a:t>REFRAN, ADAGIO, PROVERVIO.</a:t>
            </a:r>
          </a:p>
        </p:txBody>
      </p:sp>
      <p:sp>
        <p:nvSpPr>
          <p:cNvPr id="3" name="2 Flecha abajo"/>
          <p:cNvSpPr/>
          <p:nvPr/>
        </p:nvSpPr>
        <p:spPr>
          <a:xfrm>
            <a:off x="3851920" y="1268760"/>
            <a:ext cx="1152128" cy="2016224"/>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4" name="3 CuadroTexto"/>
          <p:cNvSpPr txBox="1"/>
          <p:nvPr/>
        </p:nvSpPr>
        <p:spPr>
          <a:xfrm>
            <a:off x="1115616" y="3441680"/>
            <a:ext cx="7272808" cy="3416320"/>
          </a:xfrm>
          <a:prstGeom prst="rect">
            <a:avLst/>
          </a:prstGeom>
          <a:noFill/>
        </p:spPr>
        <p:txBody>
          <a:bodyPr wrap="square" rtlCol="0">
            <a:spAutoFit/>
          </a:bodyPr>
          <a:lstStyle/>
          <a:p>
            <a:pPr algn="ctr"/>
            <a:r>
              <a:rPr lang="es-MX" sz="5400" b="1" dirty="0" smtClean="0">
                <a:latin typeface="Comic Sans MS" pitchFamily="66" charset="0"/>
              </a:rPr>
              <a:t>Si esta formulada en terminos sencillos y tiene carácter popular.</a:t>
            </a:r>
            <a:endParaRPr lang="es-MX" sz="54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6592" y="0"/>
            <a:ext cx="10266364" cy="923330"/>
          </a:xfrm>
          <a:prstGeom prst="rect">
            <a:avLst/>
          </a:prstGeom>
          <a:noFill/>
        </p:spPr>
        <p:txBody>
          <a:bodyPr wrap="square" rtlCol="0">
            <a:spAutoFit/>
          </a:bodyPr>
          <a:lstStyle/>
          <a:p>
            <a:pPr algn="ctr"/>
            <a:r>
              <a:rPr lang="es-ES" sz="5400" b="1" dirty="0" smtClean="0">
                <a:latin typeface="AR DARLING" pitchFamily="2" charset="0"/>
              </a:rPr>
              <a:t>EJEMPLO DE SENTENCIA:</a:t>
            </a:r>
            <a:endParaRPr lang="es-ES" sz="5400" b="1" dirty="0">
              <a:latin typeface="AR DARLING" pitchFamily="2" charset="0"/>
            </a:endParaRPr>
          </a:p>
        </p:txBody>
      </p:sp>
      <p:sp>
        <p:nvSpPr>
          <p:cNvPr id="3" name="2 Pergamino horizontal"/>
          <p:cNvSpPr/>
          <p:nvPr/>
        </p:nvSpPr>
        <p:spPr>
          <a:xfrm>
            <a:off x="467544" y="908720"/>
            <a:ext cx="8424936" cy="5949280"/>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3200" b="1" dirty="0" smtClean="0">
              <a:latin typeface="Comic Sans MS" pitchFamily="66" charset="0"/>
            </a:endParaRPr>
          </a:p>
          <a:p>
            <a:pPr algn="just"/>
            <a:endParaRPr lang="es-ES" sz="3200" b="1" dirty="0" smtClean="0">
              <a:latin typeface="Comic Sans MS" pitchFamily="66" charset="0"/>
            </a:endParaRPr>
          </a:p>
          <a:p>
            <a:pPr algn="just"/>
            <a:r>
              <a:rPr lang="es-ES" sz="3200" b="1" dirty="0" smtClean="0">
                <a:latin typeface="Comic Sans MS" pitchFamily="66" charset="0"/>
              </a:rPr>
              <a:t>Nadie tiene mas necesidad que quien desea mas de lo necesario.</a:t>
            </a:r>
          </a:p>
          <a:p>
            <a:pPr algn="r"/>
            <a:r>
              <a:rPr lang="es-ES" sz="3200" b="1" dirty="0" smtClean="0">
                <a:latin typeface="Comic Sans MS" pitchFamily="66" charset="0"/>
              </a:rPr>
              <a:t>Nieremberg.</a:t>
            </a:r>
          </a:p>
          <a:p>
            <a:pPr algn="just"/>
            <a:endParaRPr lang="es-ES" sz="3200" b="1" dirty="0" smtClean="0">
              <a:latin typeface="Comic Sans MS" pitchFamily="66" charset="0"/>
            </a:endParaRPr>
          </a:p>
          <a:p>
            <a:pPr algn="just"/>
            <a:r>
              <a:rPr lang="es-ES" sz="3200" b="1" dirty="0" smtClean="0">
                <a:latin typeface="Comic Sans MS" pitchFamily="66" charset="0"/>
              </a:rPr>
              <a:t>El temor de dios es el principio de la sabiduría.</a:t>
            </a:r>
          </a:p>
          <a:p>
            <a:pPr algn="r"/>
            <a:r>
              <a:rPr lang="es-ES" sz="3200" b="1" dirty="0" smtClean="0">
                <a:latin typeface="Comic Sans MS" pitchFamily="66" charset="0"/>
              </a:rPr>
              <a:t>Eclesiástico.</a:t>
            </a:r>
          </a:p>
          <a:p>
            <a:pPr algn="just"/>
            <a:r>
              <a:rPr lang="es-ES" sz="3200" b="1" dirty="0" smtClean="0">
                <a:latin typeface="Comic Sans MS" pitchFamily="66" charset="0"/>
              </a:rPr>
              <a:t>Quien da primero da dos veces.</a:t>
            </a:r>
          </a:p>
          <a:p>
            <a:pPr algn="r"/>
            <a:r>
              <a:rPr lang="es-ES" sz="3200" b="1" dirty="0" smtClean="0">
                <a:latin typeface="Comic Sans MS" pitchFamily="66" charset="0"/>
              </a:rPr>
              <a:t>Seneca.</a:t>
            </a:r>
          </a:p>
          <a:p>
            <a:pPr algn="ctr"/>
            <a:endParaRPr lang="es-ES" dirty="0" smtClean="0"/>
          </a:p>
          <a:p>
            <a:pPr algn="ctr"/>
            <a:endParaRPr lang="es-ES" dirty="0"/>
          </a:p>
        </p:txBody>
      </p:sp>
    </p:spTree>
  </p:cSld>
  <p:clrMapOvr>
    <a:masterClrMapping/>
  </p:clrMapOvr>
  <p:transition spd="slow">
    <p:dissolv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Pergamino horizontal"/>
          <p:cNvSpPr/>
          <p:nvPr/>
        </p:nvSpPr>
        <p:spPr>
          <a:xfrm>
            <a:off x="323528" y="0"/>
            <a:ext cx="8568952" cy="6858000"/>
          </a:xfrm>
          <a:prstGeom prst="horizontalScroll">
            <a:avLst/>
          </a:prstGeom>
          <a:solidFill>
            <a:srgbClr val="7030A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b="1" dirty="0" smtClean="0">
                <a:latin typeface="Comic Sans MS" pitchFamily="66" charset="0"/>
              </a:rPr>
              <a:t>Quie va despacio, va lejos.</a:t>
            </a:r>
          </a:p>
          <a:p>
            <a:pPr algn="ctr"/>
            <a:endParaRPr lang="es-MX" sz="2800" b="1" dirty="0" smtClean="0">
              <a:latin typeface="Comic Sans MS" pitchFamily="66" charset="0"/>
            </a:endParaRPr>
          </a:p>
          <a:p>
            <a:pPr algn="ctr"/>
            <a:r>
              <a:rPr lang="es-MX" sz="2800" b="1" dirty="0" smtClean="0">
                <a:latin typeface="Comic Sans MS" pitchFamily="66" charset="0"/>
              </a:rPr>
              <a:t>Como dice Cervantes, letras sin virtud son perlas en el muladar.</a:t>
            </a:r>
          </a:p>
          <a:p>
            <a:pPr algn="ctr"/>
            <a:endParaRPr lang="es-MX" sz="2800" b="1" dirty="0" smtClean="0">
              <a:latin typeface="Comic Sans MS" pitchFamily="66" charset="0"/>
            </a:endParaRPr>
          </a:p>
          <a:p>
            <a:pPr algn="r"/>
            <a:r>
              <a:rPr lang="es-MX" sz="2800" b="1" dirty="0" smtClean="0">
                <a:latin typeface="Comic Sans MS" pitchFamily="66" charset="0"/>
              </a:rPr>
              <a:t>Mas yo tendre cuenta (habla Sancho) de qui en delante de decir lo que convenga a la gravedad de mi cargo, “que en casa llena pronto se guisa la cena, y qien destaja no baraja, y a buen salvo esta el repica, y el dar y el tener seso ha menester” .    Cervantes</a:t>
            </a:r>
            <a:endParaRPr lang="es-MX" sz="28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051720" y="332656"/>
            <a:ext cx="4643470" cy="923330"/>
          </a:xfrm>
          <a:prstGeom prst="rect">
            <a:avLst/>
          </a:prstGeom>
          <a:noFill/>
        </p:spPr>
        <p:txBody>
          <a:bodyPr wrap="square" rtlCol="0">
            <a:spAutoFit/>
          </a:bodyPr>
          <a:lstStyle/>
          <a:p>
            <a:pPr algn="ctr"/>
            <a:r>
              <a:rPr lang="es-ES" sz="5400" b="1" dirty="0" smtClean="0">
                <a:latin typeface="AR DARLING" pitchFamily="2" charset="0"/>
              </a:rPr>
              <a:t>EPIFONEMA.</a:t>
            </a:r>
            <a:endParaRPr lang="es-ES" sz="5400" b="1" dirty="0">
              <a:latin typeface="AR DARLING" pitchFamily="2" charset="0"/>
            </a:endParaRPr>
          </a:p>
        </p:txBody>
      </p:sp>
      <p:sp>
        <p:nvSpPr>
          <p:cNvPr id="3" name="2 CuadroTexto"/>
          <p:cNvSpPr txBox="1"/>
          <p:nvPr/>
        </p:nvSpPr>
        <p:spPr>
          <a:xfrm>
            <a:off x="683568" y="3429000"/>
            <a:ext cx="7715304" cy="3046988"/>
          </a:xfrm>
          <a:prstGeom prst="rect">
            <a:avLst/>
          </a:prstGeom>
          <a:noFill/>
        </p:spPr>
        <p:txBody>
          <a:bodyPr wrap="square" rtlCol="0">
            <a:spAutoFit/>
          </a:bodyPr>
          <a:lstStyle/>
          <a:p>
            <a:pPr algn="ctr"/>
            <a:r>
              <a:rPr lang="es-ES" sz="4800" b="1" dirty="0" smtClean="0">
                <a:latin typeface="Comic Sans MS" pitchFamily="66" charset="0"/>
              </a:rPr>
              <a:t>Reflexión o exclamación final de una clausula, que resume ,lo dicho anteriormente.</a:t>
            </a:r>
            <a:endParaRPr lang="es-ES" sz="4800" b="1" dirty="0">
              <a:latin typeface="Comic Sans MS" pitchFamily="66" charset="0"/>
            </a:endParaRPr>
          </a:p>
        </p:txBody>
      </p:sp>
      <p:sp>
        <p:nvSpPr>
          <p:cNvPr id="4" name="3 Flecha abajo"/>
          <p:cNvSpPr/>
          <p:nvPr/>
        </p:nvSpPr>
        <p:spPr>
          <a:xfrm>
            <a:off x="3857620" y="1340768"/>
            <a:ext cx="1002412" cy="1872208"/>
          </a:xfrm>
          <a:prstGeom prst="downArrow">
            <a:avLst/>
          </a:prstGeom>
          <a:solidFill>
            <a:srgbClr val="FF000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cSld>
  <p:clrMapOvr>
    <a:masterClrMapping/>
  </p:clrMapOvr>
  <p:transition spd="slow">
    <p:dissolv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0"/>
            <a:ext cx="9902904" cy="923330"/>
          </a:xfrm>
          <a:prstGeom prst="rect">
            <a:avLst/>
          </a:prstGeom>
          <a:noFill/>
        </p:spPr>
        <p:txBody>
          <a:bodyPr wrap="square" rtlCol="0">
            <a:spAutoFit/>
          </a:bodyPr>
          <a:lstStyle/>
          <a:p>
            <a:r>
              <a:rPr lang="es-ES" sz="5400" b="1" dirty="0" smtClean="0">
                <a:latin typeface="AR DARLING" pitchFamily="2" charset="0"/>
              </a:rPr>
              <a:t>EJEMPLO DE EPIFONEMA:</a:t>
            </a:r>
            <a:endParaRPr lang="es-ES" sz="5400" b="1" dirty="0">
              <a:latin typeface="AR DARLING" pitchFamily="2" charset="0"/>
            </a:endParaRPr>
          </a:p>
        </p:txBody>
      </p:sp>
      <p:sp>
        <p:nvSpPr>
          <p:cNvPr id="3" name="2 Pergamino horizontal"/>
          <p:cNvSpPr/>
          <p:nvPr/>
        </p:nvSpPr>
        <p:spPr>
          <a:xfrm>
            <a:off x="251520" y="836712"/>
            <a:ext cx="8389440" cy="6021288"/>
          </a:xfrm>
          <a:prstGeom prst="horizontalScroll">
            <a:avLst/>
          </a:prstGeom>
          <a:solidFill>
            <a:srgbClr val="7030A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800" b="1" dirty="0" smtClean="0">
              <a:latin typeface="Comic Sans MS" pitchFamily="66" charset="0"/>
            </a:endParaRPr>
          </a:p>
          <a:p>
            <a:pPr algn="ctr"/>
            <a:r>
              <a:rPr lang="es-ES" sz="2800" b="1" dirty="0" smtClean="0">
                <a:latin typeface="Comic Sans MS" pitchFamily="66" charset="0"/>
              </a:rPr>
              <a:t>Yo me he asomado a las profunda simas </a:t>
            </a:r>
          </a:p>
          <a:p>
            <a:pPr algn="ctr"/>
            <a:r>
              <a:rPr lang="es-ES" sz="2800" b="1" dirty="0" smtClean="0">
                <a:latin typeface="Comic Sans MS" pitchFamily="66" charset="0"/>
              </a:rPr>
              <a:t>De la tierra y del cielo</a:t>
            </a:r>
          </a:p>
          <a:p>
            <a:pPr algn="ctr"/>
            <a:r>
              <a:rPr lang="es-ES" sz="2800" b="1" dirty="0" smtClean="0">
                <a:latin typeface="Comic Sans MS" pitchFamily="66" charset="0"/>
              </a:rPr>
              <a:t>Y les he visto el fin o con los ojos</a:t>
            </a:r>
          </a:p>
          <a:p>
            <a:pPr algn="ctr"/>
            <a:r>
              <a:rPr lang="es-ES" sz="2800" b="1" dirty="0" smtClean="0">
                <a:latin typeface="Comic Sans MS" pitchFamily="66" charset="0"/>
              </a:rPr>
              <a:t>O con el pensamiento.</a:t>
            </a:r>
          </a:p>
          <a:p>
            <a:pPr algn="ctr"/>
            <a:r>
              <a:rPr lang="es-ES" sz="2800" b="1" dirty="0" smtClean="0">
                <a:latin typeface="Comic Sans MS" pitchFamily="66" charset="0"/>
              </a:rPr>
              <a:t>Mas, ay, de un corazón que llegue al abismo</a:t>
            </a:r>
          </a:p>
          <a:p>
            <a:pPr algn="ctr"/>
            <a:r>
              <a:rPr lang="es-ES" sz="2800" b="1" dirty="0" smtClean="0">
                <a:latin typeface="Comic Sans MS" pitchFamily="66" charset="0"/>
              </a:rPr>
              <a:t>Y me incline por verlo,</a:t>
            </a:r>
          </a:p>
          <a:p>
            <a:pPr algn="ctr"/>
            <a:r>
              <a:rPr lang="es-ES" sz="2800" b="1" dirty="0" smtClean="0">
                <a:latin typeface="Comic Sans MS" pitchFamily="66" charset="0"/>
              </a:rPr>
              <a:t>Y mi alma y mis ojos se turbaron:</a:t>
            </a:r>
          </a:p>
          <a:p>
            <a:pPr algn="ctr"/>
            <a:r>
              <a:rPr lang="es-ES" sz="2800" b="1" dirty="0" smtClean="0">
                <a:latin typeface="Comic Sans MS" pitchFamily="66" charset="0"/>
              </a:rPr>
              <a:t>¡Tan hondo era y tan negro!</a:t>
            </a:r>
          </a:p>
          <a:p>
            <a:pPr algn="r"/>
            <a:r>
              <a:rPr lang="es-ES" sz="2800" b="1" dirty="0" smtClean="0">
                <a:latin typeface="Comic Sans MS" pitchFamily="66" charset="0"/>
              </a:rPr>
              <a:t>Becquer.</a:t>
            </a:r>
            <a:endParaRPr lang="es-ES" sz="28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115616" y="404664"/>
            <a:ext cx="6624736" cy="769441"/>
          </a:xfrm>
          <a:prstGeom prst="rect">
            <a:avLst/>
          </a:prstGeom>
          <a:noFill/>
        </p:spPr>
        <p:txBody>
          <a:bodyPr wrap="square" rtlCol="0">
            <a:spAutoFit/>
          </a:bodyPr>
          <a:lstStyle/>
          <a:p>
            <a:pPr algn="ctr"/>
            <a:r>
              <a:rPr lang="es-MX" sz="4400" dirty="0" smtClean="0">
                <a:latin typeface="AR DARLING" pitchFamily="2" charset="0"/>
              </a:rPr>
              <a:t>LA PROSOPOGRAFIA</a:t>
            </a:r>
            <a:endParaRPr lang="es-MX" sz="4400" dirty="0">
              <a:latin typeface="AR DARLING" pitchFamily="2" charset="0"/>
            </a:endParaRPr>
          </a:p>
        </p:txBody>
      </p:sp>
      <p:sp>
        <p:nvSpPr>
          <p:cNvPr id="3" name="2 CuadroTexto"/>
          <p:cNvSpPr txBox="1"/>
          <p:nvPr/>
        </p:nvSpPr>
        <p:spPr>
          <a:xfrm>
            <a:off x="899592" y="2996952"/>
            <a:ext cx="7524328" cy="2585323"/>
          </a:xfrm>
          <a:prstGeom prst="rect">
            <a:avLst/>
          </a:prstGeom>
          <a:noFill/>
        </p:spPr>
        <p:txBody>
          <a:bodyPr wrap="square" rtlCol="0">
            <a:spAutoFit/>
          </a:bodyPr>
          <a:lstStyle/>
          <a:p>
            <a:pPr algn="ctr"/>
            <a:r>
              <a:rPr lang="es-MX" sz="5400" b="1" dirty="0" smtClean="0">
                <a:latin typeface="Comic Sans MS" pitchFamily="66" charset="0"/>
              </a:rPr>
              <a:t>Descripcion del exterior o fisico de una persona.</a:t>
            </a:r>
            <a:endParaRPr lang="es-MX" b="1" dirty="0"/>
          </a:p>
        </p:txBody>
      </p:sp>
      <p:sp>
        <p:nvSpPr>
          <p:cNvPr id="4" name="3 Flecha abajo"/>
          <p:cNvSpPr/>
          <p:nvPr/>
        </p:nvSpPr>
        <p:spPr>
          <a:xfrm>
            <a:off x="3923928" y="1340768"/>
            <a:ext cx="1008112" cy="1368152"/>
          </a:xfrm>
          <a:prstGeom prst="downArrow">
            <a:avLst/>
          </a:prstGeom>
          <a:solidFill>
            <a:srgbClr val="FF0000"/>
          </a:solidFill>
          <a:ln>
            <a:solidFill>
              <a:srgbClr val="0070C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260648"/>
            <a:ext cx="8728672" cy="769441"/>
          </a:xfrm>
          <a:prstGeom prst="rect">
            <a:avLst/>
          </a:prstGeom>
          <a:noFill/>
        </p:spPr>
        <p:txBody>
          <a:bodyPr wrap="none" rtlCol="0">
            <a:spAutoFit/>
          </a:bodyPr>
          <a:lstStyle/>
          <a:p>
            <a:pPr algn="ctr"/>
            <a:r>
              <a:rPr lang="es-MX" sz="4400" dirty="0" smtClean="0">
                <a:latin typeface="AR DARLING" pitchFamily="2" charset="0"/>
              </a:rPr>
              <a:t>EJEMPLO DE PROSOPOGRAFIA:</a:t>
            </a:r>
            <a:endParaRPr lang="es-MX" sz="4400" dirty="0">
              <a:latin typeface="AR DARLING" pitchFamily="2" charset="0"/>
            </a:endParaRPr>
          </a:p>
        </p:txBody>
      </p:sp>
      <p:sp>
        <p:nvSpPr>
          <p:cNvPr id="3" name="2 Pergamino horizontal"/>
          <p:cNvSpPr/>
          <p:nvPr/>
        </p:nvSpPr>
        <p:spPr>
          <a:xfrm>
            <a:off x="539552" y="980728"/>
            <a:ext cx="8280920" cy="5877272"/>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sz="3200" b="1" dirty="0" smtClean="0">
                <a:latin typeface="Comic Sans MS" pitchFamily="66" charset="0"/>
              </a:rPr>
              <a:t>Servia en la venta,asimismo, una moza asturina, de ancha cara, llena de cogote, de nariz roma, de un ojo tuerta y del otro no muy sana, y las las espaldas, que un tanto le cargaban;la hacian mirar al suelo mas de lo que ella quisiera.</a:t>
            </a:r>
          </a:p>
          <a:p>
            <a:pPr algn="r"/>
            <a:r>
              <a:rPr lang="es-MX" sz="3200" b="1" dirty="0" smtClean="0">
                <a:latin typeface="Comic Sans MS" pitchFamily="66" charset="0"/>
              </a:rPr>
              <a:t>Cervantes.</a:t>
            </a:r>
            <a:endParaRPr lang="es-MX" sz="3200" b="1" dirty="0">
              <a:latin typeface="Comic Sans MS" pitchFamily="66" charset="0"/>
            </a:endParaRPr>
          </a:p>
        </p:txBody>
      </p:sp>
    </p:spTree>
  </p:cSld>
  <p:clrMapOvr>
    <a:masterClrMapping/>
  </p:clrMapOvr>
  <p:transition spd="slow">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63688" y="692696"/>
            <a:ext cx="5688632" cy="769441"/>
          </a:xfrm>
          <a:prstGeom prst="rect">
            <a:avLst/>
          </a:prstGeom>
          <a:noFill/>
        </p:spPr>
        <p:txBody>
          <a:bodyPr wrap="square" rtlCol="0">
            <a:spAutoFit/>
          </a:bodyPr>
          <a:lstStyle/>
          <a:p>
            <a:pPr algn="ctr"/>
            <a:r>
              <a:rPr lang="es-MX" sz="4400" b="1" dirty="0" smtClean="0">
                <a:latin typeface="AR DARLING" pitchFamily="2" charset="0"/>
              </a:rPr>
              <a:t>LA ETOPEYA.</a:t>
            </a:r>
            <a:endParaRPr lang="es-MX" sz="4400" b="1" dirty="0">
              <a:latin typeface="AR DARLING" pitchFamily="2" charset="0"/>
            </a:endParaRPr>
          </a:p>
        </p:txBody>
      </p:sp>
      <p:sp>
        <p:nvSpPr>
          <p:cNvPr id="3" name="2 CuadroTexto"/>
          <p:cNvSpPr txBox="1"/>
          <p:nvPr/>
        </p:nvSpPr>
        <p:spPr>
          <a:xfrm>
            <a:off x="1691680" y="3429000"/>
            <a:ext cx="5760640" cy="2585323"/>
          </a:xfrm>
          <a:prstGeom prst="rect">
            <a:avLst/>
          </a:prstGeom>
          <a:noFill/>
        </p:spPr>
        <p:txBody>
          <a:bodyPr wrap="square" rtlCol="0">
            <a:spAutoFit/>
          </a:bodyPr>
          <a:lstStyle/>
          <a:p>
            <a:pPr algn="ctr"/>
            <a:r>
              <a:rPr lang="es-MX" sz="5400" b="1" dirty="0" smtClean="0">
                <a:latin typeface="Comic Sans MS" pitchFamily="66" charset="0"/>
              </a:rPr>
              <a:t>Descripcion de sus cualidades morales.</a:t>
            </a:r>
            <a:endParaRPr lang="es-MX" sz="5400" b="1" dirty="0">
              <a:latin typeface="Comic Sans MS" pitchFamily="66" charset="0"/>
            </a:endParaRPr>
          </a:p>
        </p:txBody>
      </p:sp>
      <p:sp>
        <p:nvSpPr>
          <p:cNvPr id="4" name="3 Flecha abajo"/>
          <p:cNvSpPr/>
          <p:nvPr/>
        </p:nvSpPr>
        <p:spPr>
          <a:xfrm>
            <a:off x="3851920" y="1628800"/>
            <a:ext cx="1080120" cy="1512168"/>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2576" y="0"/>
            <a:ext cx="7920880" cy="769441"/>
          </a:xfrm>
          <a:prstGeom prst="rect">
            <a:avLst/>
          </a:prstGeom>
          <a:noFill/>
        </p:spPr>
        <p:txBody>
          <a:bodyPr wrap="square" rtlCol="0">
            <a:spAutoFit/>
          </a:bodyPr>
          <a:lstStyle/>
          <a:p>
            <a:pPr algn="ctr"/>
            <a:r>
              <a:rPr lang="es-MX" sz="4400" dirty="0" smtClean="0">
                <a:latin typeface="AR DARLING" pitchFamily="2" charset="0"/>
              </a:rPr>
              <a:t>EJEMPLO DE ETOPEYA:</a:t>
            </a:r>
            <a:endParaRPr lang="es-MX" sz="4400" dirty="0">
              <a:latin typeface="AR DARLING" pitchFamily="2" charset="0"/>
            </a:endParaRPr>
          </a:p>
        </p:txBody>
      </p:sp>
      <p:sp>
        <p:nvSpPr>
          <p:cNvPr id="3" name="2 Pergamino horizontal"/>
          <p:cNvSpPr/>
          <p:nvPr/>
        </p:nvSpPr>
        <p:spPr>
          <a:xfrm>
            <a:off x="611560" y="260648"/>
            <a:ext cx="7848872" cy="6597352"/>
          </a:xfrm>
          <a:prstGeom prst="horizontalScroll">
            <a:avLst/>
          </a:prstGeom>
          <a:solidFill>
            <a:srgbClr val="7030A0"/>
          </a:solidFill>
          <a:ln>
            <a:solidFill>
              <a:srgbClr val="00206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MX" sz="3200" b="1" dirty="0" smtClean="0">
              <a:latin typeface="Comic Sans MS" pitchFamily="66" charset="0"/>
            </a:endParaRPr>
          </a:p>
          <a:p>
            <a:pPr algn="just"/>
            <a:r>
              <a:rPr lang="es-MX" sz="3200" b="1" dirty="0" smtClean="0">
                <a:latin typeface="Comic Sans MS" pitchFamily="66" charset="0"/>
              </a:rPr>
              <a:t>Ese es el cuerpo de Crisostomo, que fue unico en el ingenio, solo en la cortesia, extremo en la gentileza, fenix en la amistad, magnifico sin tasa grave sin presuncion, alegre sin bajeza, y, finalmente, primero en todo lo que es ser bueno, y sin segundo en todo lo que fue ser desdichado.           </a:t>
            </a:r>
            <a:r>
              <a:rPr lang="es-MX" sz="3200" b="1" dirty="0" smtClean="0"/>
              <a:t>Cervantes</a:t>
            </a:r>
            <a:r>
              <a:rPr lang="es-MX" sz="3200" dirty="0" smtClean="0"/>
              <a:t>.</a:t>
            </a:r>
          </a:p>
          <a:p>
            <a:pPr algn="ctr"/>
            <a:endParaRPr lang="es-MX" dirty="0"/>
          </a:p>
        </p:txBody>
      </p:sp>
    </p:spTree>
  </p:cSld>
  <p:clrMapOvr>
    <a:masterClrMapping/>
  </p:clrMapOvr>
  <p:transition spd="slow">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260648"/>
            <a:ext cx="6408712" cy="769441"/>
          </a:xfrm>
          <a:prstGeom prst="rect">
            <a:avLst/>
          </a:prstGeom>
          <a:noFill/>
        </p:spPr>
        <p:txBody>
          <a:bodyPr wrap="square" rtlCol="0">
            <a:spAutoFit/>
          </a:bodyPr>
          <a:lstStyle/>
          <a:p>
            <a:pPr algn="ctr"/>
            <a:r>
              <a:rPr lang="es-MX" sz="4400" b="1" dirty="0" smtClean="0">
                <a:latin typeface="AR DARLING" pitchFamily="2" charset="0"/>
              </a:rPr>
              <a:t>EL RETRATO</a:t>
            </a:r>
            <a:endParaRPr lang="es-MX" sz="4400" b="1" dirty="0">
              <a:latin typeface="AR DARLING" pitchFamily="2" charset="0"/>
            </a:endParaRPr>
          </a:p>
        </p:txBody>
      </p:sp>
      <p:sp>
        <p:nvSpPr>
          <p:cNvPr id="3" name="2 CuadroTexto"/>
          <p:cNvSpPr txBox="1"/>
          <p:nvPr/>
        </p:nvSpPr>
        <p:spPr>
          <a:xfrm>
            <a:off x="1763688" y="3212976"/>
            <a:ext cx="5328592" cy="3416320"/>
          </a:xfrm>
          <a:prstGeom prst="rect">
            <a:avLst/>
          </a:prstGeom>
          <a:noFill/>
        </p:spPr>
        <p:txBody>
          <a:bodyPr wrap="square" rtlCol="0">
            <a:spAutoFit/>
          </a:bodyPr>
          <a:lstStyle/>
          <a:p>
            <a:pPr algn="ctr"/>
            <a:r>
              <a:rPr lang="es-MX" sz="5400" b="1" dirty="0" smtClean="0">
                <a:latin typeface="Comic Sans MS" pitchFamily="66" charset="0"/>
              </a:rPr>
              <a:t>Descripcion de las cualidades fisicas y morales</a:t>
            </a:r>
            <a:r>
              <a:rPr lang="es-MX" b="1" dirty="0" smtClean="0">
                <a:latin typeface="Comic Sans MS" pitchFamily="66" charset="0"/>
              </a:rPr>
              <a:t>.</a:t>
            </a:r>
            <a:endParaRPr lang="es-MX" b="1" dirty="0">
              <a:latin typeface="Comic Sans MS" pitchFamily="66" charset="0"/>
            </a:endParaRPr>
          </a:p>
        </p:txBody>
      </p:sp>
      <p:sp>
        <p:nvSpPr>
          <p:cNvPr id="4" name="3 Flecha abajo"/>
          <p:cNvSpPr/>
          <p:nvPr/>
        </p:nvSpPr>
        <p:spPr>
          <a:xfrm>
            <a:off x="3851920" y="1412776"/>
            <a:ext cx="936104" cy="1440160"/>
          </a:xfrm>
          <a:prstGeom prst="downArrow">
            <a:avLst/>
          </a:prstGeom>
          <a:solidFill>
            <a:srgbClr val="FF0000"/>
          </a:solidFill>
          <a:ln>
            <a:solidFill>
              <a:srgbClr val="00B0F0"/>
            </a:solid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cSld>
  <p:clrMapOvr>
    <a:masterClrMapping/>
  </p:clrMapOvr>
  <p:transition spd="slow">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461</TotalTime>
  <Words>1592</Words>
  <Application>Microsoft Office PowerPoint</Application>
  <PresentationFormat>Presentación en pantalla (4:3)</PresentationFormat>
  <Paragraphs>173</Paragraphs>
  <Slides>46</Slides>
  <Notes>0</Notes>
  <HiddenSlides>0</HiddenSlides>
  <MMClips>0</MMClips>
  <ScaleCrop>false</ScaleCrop>
  <HeadingPairs>
    <vt:vector size="4" baseType="variant">
      <vt:variant>
        <vt:lpstr>Tema</vt:lpstr>
      </vt:variant>
      <vt:variant>
        <vt:i4>1</vt:i4>
      </vt:variant>
      <vt:variant>
        <vt:lpstr>Títulos de diapositiva</vt:lpstr>
      </vt:variant>
      <vt:variant>
        <vt:i4>46</vt:i4>
      </vt:variant>
    </vt:vector>
  </HeadingPairs>
  <TitlesOfParts>
    <vt:vector size="47" baseType="lpstr">
      <vt:lpstr>Papel</vt:lpstr>
      <vt:lpstr>“FIGURAS DE PENSAMIENTO”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vector>
  </TitlesOfParts>
  <Company>Wender Hack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FIGURAS DE PENSAMIENTO</dc:title>
  <dc:creator>57291125</dc:creator>
  <cp:lastModifiedBy>rosado</cp:lastModifiedBy>
  <cp:revision>49</cp:revision>
  <dcterms:created xsi:type="dcterms:W3CDTF">2012-03-09T14:46:55Z</dcterms:created>
  <dcterms:modified xsi:type="dcterms:W3CDTF">2012-03-12T20:32:36Z</dcterms:modified>
</cp:coreProperties>
</file>